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56" r:id="rId2"/>
    <p:sldId id="257" r:id="rId3"/>
    <p:sldId id="258" r:id="rId4"/>
    <p:sldId id="259" r:id="rId5"/>
    <p:sldId id="260" r:id="rId6"/>
    <p:sldId id="261" r:id="rId7"/>
    <p:sldId id="262" r:id="rId8"/>
    <p:sldId id="265" r:id="rId9"/>
    <p:sldId id="273" r:id="rId10"/>
    <p:sldId id="274" r:id="rId11"/>
    <p:sldId id="276" r:id="rId12"/>
    <p:sldId id="263" r:id="rId13"/>
    <p:sldId id="275" r:id="rId14"/>
    <p:sldId id="268" r:id="rId15"/>
    <p:sldId id="264" r:id="rId16"/>
    <p:sldId id="271" r:id="rId17"/>
    <p:sldId id="266" r:id="rId18"/>
    <p:sldId id="272" r:id="rId19"/>
    <p:sldId id="269" r:id="rId20"/>
    <p:sldId id="277" r:id="rId21"/>
    <p:sldId id="26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2"/>
    <p:restoredTop sz="94638"/>
  </p:normalViewPr>
  <p:slideViewPr>
    <p:cSldViewPr snapToGrid="0">
      <p:cViewPr>
        <p:scale>
          <a:sx n="114" d="100"/>
          <a:sy n="114" d="100"/>
        </p:scale>
        <p:origin x="94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11/18/24</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1464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11/18/24</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50357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11/18/24</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8598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11/18/24</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6400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11/18/24</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2126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11/18/24</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52485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11/18/24</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3313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11/18/24</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0724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11/18/24</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037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11/18/24</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29844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11/18/24</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12541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11/18/24</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9561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0.png"/><Relationship Id="rId7" Type="http://schemas.openxmlformats.org/officeDocument/2006/relationships/image" Target="../media/image22.wmf"/><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21.wmf"/><Relationship Id="rId4" Type="http://schemas.openxmlformats.org/officeDocument/2006/relationships/oleObject" Target="../embeddings/oleObject2.bin"/><Relationship Id="rId9" Type="http://schemas.openxmlformats.org/officeDocument/2006/relationships/image" Target="../media/image23.wmf"/></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Stibnite crystals">
            <a:extLst>
              <a:ext uri="{FF2B5EF4-FFF2-40B4-BE49-F238E27FC236}">
                <a16:creationId xmlns:a16="http://schemas.microsoft.com/office/drawing/2014/main" id="{CAA6A406-EB38-F78A-6BD0-B0EFC054A3AD}"/>
              </a:ext>
            </a:extLst>
          </p:cNvPr>
          <p:cNvPicPr>
            <a:picLocks noChangeAspect="1"/>
          </p:cNvPicPr>
          <p:nvPr/>
        </p:nvPicPr>
        <p:blipFill>
          <a:blip r:embed="rId2"/>
          <a:srcRect t="15346" b="68"/>
          <a:stretch/>
        </p:blipFill>
        <p:spPr>
          <a:xfrm>
            <a:off x="1" y="10"/>
            <a:ext cx="12192000" cy="6857989"/>
          </a:xfrm>
          <a:prstGeom prst="rect">
            <a:avLst/>
          </a:prstGeom>
        </p:spPr>
      </p:pic>
      <p:sp>
        <p:nvSpPr>
          <p:cNvPr id="28" name="Rectangle 27">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82A0D-6677-81B6-6354-39FE4623E4BA}"/>
              </a:ext>
            </a:extLst>
          </p:cNvPr>
          <p:cNvSpPr>
            <a:spLocks noGrp="1"/>
          </p:cNvSpPr>
          <p:nvPr>
            <p:ph type="ctrTitle"/>
          </p:nvPr>
        </p:nvSpPr>
        <p:spPr>
          <a:xfrm>
            <a:off x="1833541" y="990599"/>
            <a:ext cx="5619054" cy="4849091"/>
          </a:xfrm>
        </p:spPr>
        <p:txBody>
          <a:bodyPr anchor="ctr">
            <a:normAutofit/>
          </a:bodyPr>
          <a:lstStyle/>
          <a:p>
            <a:pPr algn="r"/>
            <a:r>
              <a:rPr lang="en-US" sz="5000">
                <a:solidFill>
                  <a:srgbClr val="FFFFFF"/>
                </a:solidFill>
              </a:rPr>
              <a:t>Studying Niobium Crystals used to build Superconducting Qubits using LT-STM in UHV</a:t>
            </a:r>
          </a:p>
        </p:txBody>
      </p:sp>
      <p:sp>
        <p:nvSpPr>
          <p:cNvPr id="3" name="Subtitle 2">
            <a:extLst>
              <a:ext uri="{FF2B5EF4-FFF2-40B4-BE49-F238E27FC236}">
                <a16:creationId xmlns:a16="http://schemas.microsoft.com/office/drawing/2014/main" id="{4AB39395-AD2F-4D6F-98F3-6CB33BDE7E10}"/>
              </a:ext>
            </a:extLst>
          </p:cNvPr>
          <p:cNvSpPr>
            <a:spLocks noGrp="1"/>
          </p:cNvSpPr>
          <p:nvPr>
            <p:ph type="subTitle" idx="1"/>
          </p:nvPr>
        </p:nvSpPr>
        <p:spPr>
          <a:xfrm>
            <a:off x="8712865" y="1447799"/>
            <a:ext cx="2368905" cy="4076699"/>
          </a:xfrm>
        </p:spPr>
        <p:txBody>
          <a:bodyPr anchor="ctr">
            <a:normAutofit/>
          </a:bodyPr>
          <a:lstStyle/>
          <a:p>
            <a:r>
              <a:rPr lang="en-US">
                <a:solidFill>
                  <a:srgbClr val="FFFFFF"/>
                </a:solidFill>
              </a:rPr>
              <a:t>Tannishtha Nandi</a:t>
            </a:r>
          </a:p>
        </p:txBody>
      </p:sp>
      <p:cxnSp>
        <p:nvCxnSpPr>
          <p:cNvPr id="30" name="Straight Connector 29">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1447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27015F-5D81-20E8-A15E-9EE7A90188AE}"/>
              </a:ext>
            </a:extLst>
          </p:cNvPr>
          <p:cNvPicPr>
            <a:picLocks noGrp="1" noChangeAspect="1"/>
          </p:cNvPicPr>
          <p:nvPr>
            <p:ph idx="1"/>
          </p:nvPr>
        </p:nvPicPr>
        <p:blipFill>
          <a:blip r:embed="rId2"/>
          <a:stretch>
            <a:fillRect/>
          </a:stretch>
        </p:blipFill>
        <p:spPr>
          <a:xfrm>
            <a:off x="1314714" y="1818680"/>
            <a:ext cx="9562571" cy="4111548"/>
          </a:xfrm>
          <a:prstGeom prst="rect">
            <a:avLst/>
          </a:prstGeom>
        </p:spPr>
      </p:pic>
      <p:sp>
        <p:nvSpPr>
          <p:cNvPr id="6" name="TextBox 5">
            <a:extLst>
              <a:ext uri="{FF2B5EF4-FFF2-40B4-BE49-F238E27FC236}">
                <a16:creationId xmlns:a16="http://schemas.microsoft.com/office/drawing/2014/main" id="{DAD2BFEA-4B2F-AE19-9333-63861CCB7A98}"/>
              </a:ext>
            </a:extLst>
          </p:cNvPr>
          <p:cNvSpPr txBox="1"/>
          <p:nvPr/>
        </p:nvSpPr>
        <p:spPr>
          <a:xfrm>
            <a:off x="1087243" y="895350"/>
            <a:ext cx="9762893" cy="923330"/>
          </a:xfrm>
          <a:prstGeom prst="rect">
            <a:avLst/>
          </a:prstGeom>
          <a:noFill/>
        </p:spPr>
        <p:txBody>
          <a:bodyPr wrap="square">
            <a:spAutoFit/>
          </a:bodyPr>
          <a:lstStyle/>
          <a:p>
            <a:pPr algn="ctr">
              <a:buClr>
                <a:srgbClr val="C00000"/>
              </a:buClr>
            </a:pPr>
            <a:r>
              <a:rPr lang="en-US" sz="1800" dirty="0">
                <a:solidFill>
                  <a:sysClr val="windowText" lastClr="000000"/>
                </a:solidFill>
                <a:latin typeface="Times New Roman" panose="02020603050405020304" pitchFamily="18" charset="0"/>
                <a:cs typeface="Times New Roman" panose="02020603050405020304" pitchFamily="18" charset="0"/>
              </a:rPr>
              <a:t>Niobium is a key material in superconducting qubits. Interfaces and defects are believed to contribute to the problem of de-coherence.</a:t>
            </a:r>
          </a:p>
          <a:p>
            <a:pPr algn="ctr">
              <a:buClr>
                <a:srgbClr val="C00000"/>
              </a:buClr>
            </a:pPr>
            <a:r>
              <a:rPr lang="en-US" dirty="0">
                <a:solidFill>
                  <a:sysClr val="windowText" lastClr="000000"/>
                </a:solidFill>
                <a:latin typeface="Times New Roman" panose="02020603050405020304" pitchFamily="18" charset="0"/>
                <a:cs typeface="Times New Roman" panose="02020603050405020304" pitchFamily="18" charset="0"/>
              </a:rPr>
              <a:t>It has a high critical temperature (~9K), large superconducting gap, needs less cooling</a:t>
            </a:r>
            <a:endParaRPr lang="en-US" sz="18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994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6DF0B-2936-0EFD-F83A-45C88C284C8B}"/>
              </a:ext>
            </a:extLst>
          </p:cNvPr>
          <p:cNvPicPr>
            <a:picLocks noChangeAspect="1"/>
          </p:cNvPicPr>
          <p:nvPr/>
        </p:nvPicPr>
        <p:blipFill>
          <a:blip r:embed="rId2"/>
          <a:stretch>
            <a:fillRect/>
          </a:stretch>
        </p:blipFill>
        <p:spPr>
          <a:xfrm>
            <a:off x="2474988" y="3281358"/>
            <a:ext cx="2945088" cy="2005166"/>
          </a:xfrm>
          <a:prstGeom prst="rect">
            <a:avLst/>
          </a:prstGeom>
        </p:spPr>
      </p:pic>
      <p:pic>
        <p:nvPicPr>
          <p:cNvPr id="6" name="Picture 5" descr="Spintronics Driven by Superconducting Proximity Effect | IntechOpen">
            <a:extLst>
              <a:ext uri="{FF2B5EF4-FFF2-40B4-BE49-F238E27FC236}">
                <a16:creationId xmlns:a16="http://schemas.microsoft.com/office/drawing/2014/main" id="{7C592ED8-31E6-CC28-03AA-AD864403D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926" y="3281358"/>
            <a:ext cx="3882825" cy="18575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F4FF1B-3DB3-1291-05D0-19EEECA0306B}"/>
              </a:ext>
            </a:extLst>
          </p:cNvPr>
          <p:cNvSpPr txBox="1"/>
          <p:nvPr/>
        </p:nvSpPr>
        <p:spPr>
          <a:xfrm>
            <a:off x="897674" y="1266774"/>
            <a:ext cx="6099716" cy="1200329"/>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Proximity effect</a:t>
            </a:r>
          </a:p>
          <a:p>
            <a:r>
              <a:rPr lang="en-US" sz="1800" dirty="0">
                <a:latin typeface="Times New Roman" panose="02020603050405020304" pitchFamily="18" charset="0"/>
                <a:cs typeface="Times New Roman" panose="02020603050405020304" pitchFamily="18" charset="0"/>
              </a:rPr>
              <a:t>After annealing the top metallic oxide (</a:t>
            </a:r>
            <a:r>
              <a:rPr lang="en-US" sz="1800" dirty="0" err="1">
                <a:latin typeface="Times New Roman" panose="02020603050405020304" pitchFamily="18" charset="0"/>
                <a:cs typeface="Times New Roman" panose="02020603050405020304" pitchFamily="18" charset="0"/>
              </a:rPr>
              <a:t>NbO</a:t>
            </a:r>
            <a:r>
              <a:rPr lang="en-US" sz="1800" dirty="0">
                <a:latin typeface="Times New Roman" panose="02020603050405020304" pitchFamily="18" charset="0"/>
                <a:cs typeface="Times New Roman" panose="02020603050405020304" pitchFamily="18" charset="0"/>
              </a:rPr>
              <a:t>) becomes superconductor by proximity to the Nb. Tunneling spectroscopy allows to get information on the underlying superconductor.</a:t>
            </a:r>
          </a:p>
        </p:txBody>
      </p:sp>
    </p:spTree>
    <p:extLst>
      <p:ext uri="{BB962C8B-B14F-4D97-AF65-F5344CB8AC3E}">
        <p14:creationId xmlns:p14="http://schemas.microsoft.com/office/powerpoint/2010/main" val="32901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DCAA-C545-5EFC-258B-CDDB7FE3141F}"/>
              </a:ext>
            </a:extLst>
          </p:cNvPr>
          <p:cNvSpPr>
            <a:spLocks noGrp="1"/>
          </p:cNvSpPr>
          <p:nvPr>
            <p:ph type="title"/>
          </p:nvPr>
        </p:nvSpPr>
        <p:spPr>
          <a:xfrm>
            <a:off x="0" y="711293"/>
            <a:ext cx="12191999" cy="1307592"/>
          </a:xfrm>
        </p:spPr>
        <p:txBody>
          <a:bodyPr>
            <a:normAutofit fontScale="90000"/>
          </a:bodyPr>
          <a:lstStyle/>
          <a:p>
            <a:pPr algn="ctr"/>
            <a:r>
              <a:rPr lang="en-US" dirty="0"/>
              <a:t>LT- </a:t>
            </a:r>
            <a:r>
              <a:rPr lang="en-US" dirty="0" err="1"/>
              <a:t>STm</a:t>
            </a:r>
            <a:br>
              <a:rPr lang="en-US" dirty="0"/>
            </a:br>
            <a:r>
              <a:rPr lang="en-US" dirty="0"/>
              <a:t>Low Temperature Scanning Tunneling Microscope</a:t>
            </a:r>
          </a:p>
        </p:txBody>
      </p:sp>
      <p:grpSp>
        <p:nvGrpSpPr>
          <p:cNvPr id="4" name="Group 3">
            <a:extLst>
              <a:ext uri="{FF2B5EF4-FFF2-40B4-BE49-F238E27FC236}">
                <a16:creationId xmlns:a16="http://schemas.microsoft.com/office/drawing/2014/main" id="{B240479B-B060-1FA1-DB4F-6047F3E278EB}"/>
              </a:ext>
            </a:extLst>
          </p:cNvPr>
          <p:cNvGrpSpPr>
            <a:grpSpLocks noChangeAspect="1"/>
          </p:cNvGrpSpPr>
          <p:nvPr/>
        </p:nvGrpSpPr>
        <p:grpSpPr>
          <a:xfrm>
            <a:off x="1987093" y="2221992"/>
            <a:ext cx="8037853" cy="3600028"/>
            <a:chOff x="402886" y="1137743"/>
            <a:chExt cx="10890622" cy="5765188"/>
          </a:xfrm>
        </p:grpSpPr>
        <p:cxnSp>
          <p:nvCxnSpPr>
            <p:cNvPr id="5" name="Curved Connector 4">
              <a:extLst>
                <a:ext uri="{FF2B5EF4-FFF2-40B4-BE49-F238E27FC236}">
                  <a16:creationId xmlns:a16="http://schemas.microsoft.com/office/drawing/2014/main" id="{0275F445-EFE3-1374-6E92-0DBA63D5C7A9}"/>
                </a:ext>
              </a:extLst>
            </p:cNvPr>
            <p:cNvCxnSpPr>
              <a:cxnSpLocks/>
              <a:stCxn id="30" idx="3"/>
              <a:endCxn id="79" idx="1"/>
            </p:cNvCxnSpPr>
            <p:nvPr/>
          </p:nvCxnSpPr>
          <p:spPr>
            <a:xfrm flipV="1">
              <a:off x="5636619" y="1757957"/>
              <a:ext cx="1219104" cy="765564"/>
            </a:xfrm>
            <a:prstGeom prst="curvedConnector3">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5EA8AA-2328-C50D-3B97-1D5CC9EB197D}"/>
                </a:ext>
              </a:extLst>
            </p:cNvPr>
            <p:cNvCxnSpPr/>
            <p:nvPr/>
          </p:nvCxnSpPr>
          <p:spPr>
            <a:xfrm flipH="1">
              <a:off x="7894278" y="5541976"/>
              <a:ext cx="803904" cy="676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68F38-F1DC-8EC2-AEA6-A717D554F497}"/>
                </a:ext>
              </a:extLst>
            </p:cNvPr>
            <p:cNvCxnSpPr/>
            <p:nvPr/>
          </p:nvCxnSpPr>
          <p:spPr>
            <a:xfrm flipH="1">
              <a:off x="11292881" y="4412572"/>
              <a:ext cx="627" cy="1994821"/>
            </a:xfrm>
            <a:prstGeom prst="line">
              <a:avLst/>
            </a:prstGeom>
            <a:ln w="44450" cap="rnd">
              <a:gradFill>
                <a:gsLst>
                  <a:gs pos="0">
                    <a:srgbClr val="2D223A"/>
                  </a:gs>
                  <a:gs pos="82000">
                    <a:schemeClr val="tx1">
                      <a:lumMod val="50000"/>
                      <a:lumOff val="50000"/>
                    </a:schemeClr>
                  </a:gs>
                  <a:gs pos="18000">
                    <a:srgbClr val="BFBFBF"/>
                  </a:gs>
                  <a:gs pos="5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7B8303-997E-985F-AF65-D285FEA00337}"/>
                </a:ext>
              </a:extLst>
            </p:cNvPr>
            <p:cNvCxnSpPr/>
            <p:nvPr/>
          </p:nvCxnSpPr>
          <p:spPr>
            <a:xfrm flipH="1">
              <a:off x="10769950" y="4407424"/>
              <a:ext cx="516581" cy="1"/>
            </a:xfrm>
            <a:prstGeom prst="line">
              <a:avLst/>
            </a:prstGeom>
            <a:ln w="44450" cap="rnd">
              <a:gradFill>
                <a:gsLst>
                  <a:gs pos="0">
                    <a:srgbClr val="2D223A"/>
                  </a:gs>
                  <a:gs pos="68000">
                    <a:schemeClr val="bg1"/>
                  </a:gs>
                  <a:gs pos="36000">
                    <a:schemeClr val="tx1">
                      <a:lumMod val="50000"/>
                      <a:lumOff val="50000"/>
                    </a:schemeClr>
                  </a:gs>
                  <a:gs pos="100000">
                    <a:schemeClr val="tx1">
                      <a:lumMod val="50000"/>
                      <a:lumOff val="50000"/>
                    </a:schemeClr>
                  </a:gs>
                </a:gsLst>
                <a:lin ang="162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D1BCBA-FFD3-9CE0-3F91-3FC85C70E324}"/>
                </a:ext>
              </a:extLst>
            </p:cNvPr>
            <p:cNvCxnSpPr/>
            <p:nvPr/>
          </p:nvCxnSpPr>
          <p:spPr>
            <a:xfrm>
              <a:off x="7868008" y="2644081"/>
              <a:ext cx="4452" cy="3773794"/>
            </a:xfrm>
            <a:prstGeom prst="line">
              <a:avLst/>
            </a:prstGeom>
            <a:ln w="44450" cap="rnd">
              <a:gradFill>
                <a:gsLst>
                  <a:gs pos="22000">
                    <a:srgbClr val="2D223A"/>
                  </a:gs>
                  <a:gs pos="53000">
                    <a:schemeClr val="tx1">
                      <a:lumMod val="50000"/>
                      <a:lumOff val="50000"/>
                    </a:schemeClr>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703B01-2ADF-FEA0-36CA-D5C3F53A5EB0}"/>
                </a:ext>
              </a:extLst>
            </p:cNvPr>
            <p:cNvCxnSpPr/>
            <p:nvPr/>
          </p:nvCxnSpPr>
          <p:spPr>
            <a:xfrm flipH="1">
              <a:off x="7872771" y="6415360"/>
              <a:ext cx="3414386" cy="2516"/>
            </a:xfrm>
            <a:prstGeom prst="line">
              <a:avLst/>
            </a:prstGeom>
            <a:ln w="44450" cap="rnd">
              <a:gradFill>
                <a:gsLst>
                  <a:gs pos="0">
                    <a:srgbClr val="2D223A"/>
                  </a:gs>
                  <a:gs pos="68000">
                    <a:schemeClr val="bg1"/>
                  </a:gs>
                  <a:gs pos="36000">
                    <a:schemeClr val="tx1">
                      <a:lumMod val="50000"/>
                      <a:lumOff val="50000"/>
                    </a:schemeClr>
                  </a:gs>
                  <a:gs pos="100000">
                    <a:schemeClr val="tx1">
                      <a:lumMod val="50000"/>
                      <a:lumOff val="5000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35F7AD0-4BB5-AC7C-AF64-07DABF45F7FC}"/>
                </a:ext>
              </a:extLst>
            </p:cNvPr>
            <p:cNvSpPr/>
            <p:nvPr/>
          </p:nvSpPr>
          <p:spPr>
            <a:xfrm>
              <a:off x="4034857" y="5058734"/>
              <a:ext cx="1447800" cy="1203311"/>
            </a:xfrm>
            <a:prstGeom prst="rect">
              <a:avLst/>
            </a:prstGeom>
            <a:gradFill flip="none" rotWithShape="1">
              <a:gsLst>
                <a:gs pos="98993">
                  <a:srgbClr val="FF0000"/>
                </a:gs>
                <a:gs pos="0">
                  <a:schemeClr val="bg1"/>
                </a:gs>
                <a:gs pos="63000">
                  <a:schemeClr val="accent3">
                    <a:lumMod val="75000"/>
                  </a:schemeClr>
                </a:gs>
                <a:gs pos="31000">
                  <a:schemeClr val="accent3">
                    <a:lumMod val="40000"/>
                    <a:lumOff val="60000"/>
                  </a:schemeClr>
                </a:gs>
              </a:gsLst>
              <a:lin ang="5400000" scaled="0"/>
              <a:tileRect/>
            </a:gra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cxnSp>
          <p:nvCxnSpPr>
            <p:cNvPr id="12" name="Straight Connector 11">
              <a:extLst>
                <a:ext uri="{FF2B5EF4-FFF2-40B4-BE49-F238E27FC236}">
                  <a16:creationId xmlns:a16="http://schemas.microsoft.com/office/drawing/2014/main" id="{981F9626-4BF1-D205-5F8C-CFA435B0A8D8}"/>
                </a:ext>
              </a:extLst>
            </p:cNvPr>
            <p:cNvCxnSpPr/>
            <p:nvPr/>
          </p:nvCxnSpPr>
          <p:spPr>
            <a:xfrm flipH="1" flipV="1">
              <a:off x="4022542" y="3810765"/>
              <a:ext cx="1429" cy="2451281"/>
            </a:xfrm>
            <a:prstGeom prst="line">
              <a:avLst/>
            </a:prstGeom>
            <a:ln w="381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D09357-7E79-3BCF-F5DF-3D8910B3F66C}"/>
                </a:ext>
              </a:extLst>
            </p:cNvPr>
            <p:cNvCxnSpPr/>
            <p:nvPr/>
          </p:nvCxnSpPr>
          <p:spPr>
            <a:xfrm>
              <a:off x="968196" y="5042845"/>
              <a:ext cx="452379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B34748A-7E9D-B40B-8195-9F29D9A19243}"/>
                </a:ext>
              </a:extLst>
            </p:cNvPr>
            <p:cNvSpPr/>
            <p:nvPr/>
          </p:nvSpPr>
          <p:spPr>
            <a:xfrm>
              <a:off x="968195" y="4433245"/>
              <a:ext cx="1447800" cy="1828800"/>
            </a:xfrm>
            <a:prstGeom prst="rect">
              <a:avLst/>
            </a:prstGeom>
            <a:gradFill flip="none" rotWithShape="1">
              <a:gsLst>
                <a:gs pos="88094">
                  <a:srgbClr val="744199"/>
                </a:gs>
                <a:gs pos="67000">
                  <a:schemeClr val="bg1">
                    <a:lumMod val="50000"/>
                  </a:schemeClr>
                </a:gs>
                <a:gs pos="0">
                  <a:schemeClr val="bg1"/>
                </a:gs>
                <a:gs pos="98993">
                  <a:srgbClr val="7030A0"/>
                </a:gs>
              </a:gsLst>
              <a:lin ang="54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cxnSp>
          <p:nvCxnSpPr>
            <p:cNvPr id="15" name="Straight Connector 14">
              <a:extLst>
                <a:ext uri="{FF2B5EF4-FFF2-40B4-BE49-F238E27FC236}">
                  <a16:creationId xmlns:a16="http://schemas.microsoft.com/office/drawing/2014/main" id="{48DB04F6-3103-F375-1B14-7357D7CAAFA3}"/>
                </a:ext>
              </a:extLst>
            </p:cNvPr>
            <p:cNvCxnSpPr/>
            <p:nvPr/>
          </p:nvCxnSpPr>
          <p:spPr>
            <a:xfrm flipV="1">
              <a:off x="2415995" y="2909245"/>
              <a:ext cx="0" cy="3352800"/>
            </a:xfrm>
            <a:prstGeom prst="line">
              <a:avLst/>
            </a:prstGeom>
            <a:ln w="381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1A8BF4-E2DA-68B7-6E32-E28B1E96E0BC}"/>
                </a:ext>
              </a:extLst>
            </p:cNvPr>
            <p:cNvCxnSpPr/>
            <p:nvPr/>
          </p:nvCxnSpPr>
          <p:spPr>
            <a:xfrm flipH="1" flipV="1">
              <a:off x="2415997" y="2909246"/>
              <a:ext cx="1606544" cy="885824"/>
            </a:xfrm>
            <a:prstGeom prst="line">
              <a:avLst/>
            </a:prstGeom>
            <a:ln w="381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AE9756-5D40-6C9C-2FAC-DC7361FC920E}"/>
                </a:ext>
              </a:extLst>
            </p:cNvPr>
            <p:cNvSpPr txBox="1"/>
            <p:nvPr/>
          </p:nvSpPr>
          <p:spPr>
            <a:xfrm>
              <a:off x="4281567" y="4862452"/>
              <a:ext cx="867545" cy="338554"/>
            </a:xfrm>
            <a:prstGeom prst="rect">
              <a:avLst/>
            </a:prstGeom>
            <a:solidFill>
              <a:schemeClr val="bg1"/>
            </a:solidFill>
            <a:ln>
              <a:solidFill>
                <a:schemeClr val="tx1">
                  <a:lumMod val="75000"/>
                  <a:lumOff val="25000"/>
                </a:schemeClr>
              </a:solidFill>
            </a:ln>
          </p:spPr>
          <p:txBody>
            <a:bodyPr wrap="none" rtlCol="0">
              <a:normAutofit fontScale="55000" lnSpcReduction="20000"/>
            </a:bodyPr>
            <a:lstStyle/>
            <a:p>
              <a:r>
                <a:rPr lang="en-US" sz="1600" dirty="0">
                  <a:latin typeface="Times New Roman" panose="02020603050405020304" pitchFamily="18" charset="0"/>
                  <a:cs typeface="Times New Roman" panose="02020603050405020304" pitchFamily="18" charset="0"/>
                </a:rPr>
                <a:t>E</a:t>
              </a:r>
              <a:r>
                <a:rPr lang="en-US" sz="1600" baseline="-25000" dirty="0">
                  <a:latin typeface="Times New Roman" panose="02020603050405020304" pitchFamily="18" charset="0"/>
                  <a:cs typeface="Times New Roman" panose="02020603050405020304" pitchFamily="18" charset="0"/>
                </a:rPr>
                <a:t>F Sample</a:t>
              </a:r>
            </a:p>
          </p:txBody>
        </p:sp>
        <p:cxnSp>
          <p:nvCxnSpPr>
            <p:cNvPr id="18" name="Straight Arrow Connector 17">
              <a:extLst>
                <a:ext uri="{FF2B5EF4-FFF2-40B4-BE49-F238E27FC236}">
                  <a16:creationId xmlns:a16="http://schemas.microsoft.com/office/drawing/2014/main" id="{63A5875F-68D8-AD74-99D8-87334F051E1A}"/>
                </a:ext>
              </a:extLst>
            </p:cNvPr>
            <p:cNvCxnSpPr/>
            <p:nvPr/>
          </p:nvCxnSpPr>
          <p:spPr>
            <a:xfrm flipV="1">
              <a:off x="772216" y="2886699"/>
              <a:ext cx="0" cy="3375347"/>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E753F2D-056B-CE06-E8F8-BE096CABE903}"/>
                </a:ext>
              </a:extLst>
            </p:cNvPr>
            <p:cNvSpPr txBox="1"/>
            <p:nvPr/>
          </p:nvSpPr>
          <p:spPr>
            <a:xfrm rot="16200000">
              <a:off x="128131" y="4387763"/>
              <a:ext cx="918841" cy="369332"/>
            </a:xfrm>
            <a:prstGeom prst="rect">
              <a:avLst/>
            </a:prstGeom>
            <a:noFill/>
            <a:ln>
              <a:noFill/>
            </a:ln>
          </p:spPr>
          <p:txBody>
            <a:bodyPr wrap="none" rtlCol="0">
              <a:normAutofit fontScale="77500" lnSpcReduction="20000"/>
            </a:bodyPr>
            <a:lstStyle/>
            <a:p>
              <a:r>
                <a:rPr lang="en-US" dirty="0">
                  <a:latin typeface="Times New Roman" panose="02020603050405020304" pitchFamily="18" charset="0"/>
                  <a:cs typeface="Times New Roman" panose="02020603050405020304" pitchFamily="18" charset="0"/>
                </a:rPr>
                <a:t>Energy</a:t>
              </a:r>
              <a:endParaRPr lang="en-US" baseline="-25000" dirty="0">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F7D947B4-4CAD-08DC-481F-C9638D98EA45}"/>
                </a:ext>
              </a:extLst>
            </p:cNvPr>
            <p:cNvCxnSpPr/>
            <p:nvPr/>
          </p:nvCxnSpPr>
          <p:spPr>
            <a:xfrm flipV="1">
              <a:off x="5383092" y="4438247"/>
              <a:ext cx="0" cy="587738"/>
            </a:xfrm>
            <a:prstGeom prst="straightConnector1">
              <a:avLst/>
            </a:prstGeom>
            <a:ln w="158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A0EA38-3413-A4AB-CAB8-B4509F95B8E7}"/>
                </a:ext>
              </a:extLst>
            </p:cNvPr>
            <p:cNvSpPr txBox="1"/>
            <p:nvPr/>
          </p:nvSpPr>
          <p:spPr>
            <a:xfrm>
              <a:off x="5165769" y="4563567"/>
              <a:ext cx="429926" cy="338555"/>
            </a:xfrm>
            <a:prstGeom prst="rect">
              <a:avLst/>
            </a:prstGeom>
            <a:solidFill>
              <a:schemeClr val="bg1"/>
            </a:solidFill>
            <a:ln>
              <a:solidFill>
                <a:schemeClr val="tx1">
                  <a:lumMod val="75000"/>
                  <a:lumOff val="25000"/>
                </a:schemeClr>
              </a:solidFill>
            </a:ln>
          </p:spPr>
          <p:txBody>
            <a:bodyPr wrap="none" rtlCol="0">
              <a:normAutofit fontScale="55000" lnSpcReduction="20000"/>
            </a:bodyPr>
            <a:lstStyle/>
            <a:p>
              <a:pPr algn="ctr"/>
              <a:r>
                <a:rPr lang="en-US" sz="1600" dirty="0">
                  <a:latin typeface="Times New Roman" panose="02020603050405020304" pitchFamily="18" charset="0"/>
                  <a:cs typeface="Times New Roman" panose="02020603050405020304" pitchFamily="18" charset="0"/>
                </a:rPr>
                <a:t>eV</a:t>
              </a:r>
              <a:endParaRPr lang="en-US" sz="1600" baseline="-25000"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A368D641-D231-ECBC-521F-277A1DF2BFE3}"/>
                </a:ext>
              </a:extLst>
            </p:cNvPr>
            <p:cNvCxnSpPr/>
            <p:nvPr/>
          </p:nvCxnSpPr>
          <p:spPr>
            <a:xfrm flipV="1">
              <a:off x="2491423" y="4714813"/>
              <a:ext cx="1454142" cy="23232"/>
            </a:xfrm>
            <a:prstGeom prst="straightConnector1">
              <a:avLst/>
            </a:prstGeom>
            <a:ln w="69850" cap="sq">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8187608-BCBF-AE95-1A36-FEDCC9E6E98C}"/>
                </a:ext>
              </a:extLst>
            </p:cNvPr>
            <p:cNvCxnSpPr/>
            <p:nvPr/>
          </p:nvCxnSpPr>
          <p:spPr>
            <a:xfrm flipV="1">
              <a:off x="9976517" y="4532848"/>
              <a:ext cx="539742" cy="11616"/>
            </a:xfrm>
            <a:prstGeom prst="straightConnector1">
              <a:avLst/>
            </a:prstGeom>
            <a:ln w="69850" cap="sq">
              <a:solidFill>
                <a:schemeClr val="tx1">
                  <a:lumMod val="95000"/>
                  <a:lumOff val="5000"/>
                </a:schemeClr>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9E5DA6-C571-8533-C279-D9B9FA7A5E57}"/>
                </a:ext>
              </a:extLst>
            </p:cNvPr>
            <p:cNvSpPr txBox="1"/>
            <p:nvPr/>
          </p:nvSpPr>
          <p:spPr>
            <a:xfrm>
              <a:off x="9644443" y="5622881"/>
              <a:ext cx="423514" cy="461665"/>
            </a:xfrm>
            <a:prstGeom prst="rect">
              <a:avLst/>
            </a:prstGeom>
            <a:noFill/>
            <a:ln>
              <a:noFill/>
            </a:ln>
          </p:spPr>
          <p:txBody>
            <a:bodyPr wrap="none" rtlCol="0">
              <a:normAutofit fontScale="62500" lnSpcReduction="20000"/>
            </a:bodyPr>
            <a:lstStyle/>
            <a:p>
              <a:pPr algn="ctr"/>
              <a:r>
                <a:rPr lang="en-US" sz="2400" b="1" dirty="0">
                  <a:latin typeface="Times New Roman" panose="02020603050405020304" pitchFamily="18" charset="0"/>
                  <a:cs typeface="Times New Roman" panose="02020603050405020304" pitchFamily="18" charset="0"/>
                </a:rPr>
                <a:t>V</a:t>
              </a:r>
              <a:endParaRPr lang="en-US" sz="2400" b="1" baseline="-25000" dirty="0">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440B1826-9692-5110-A632-B436FC084552}"/>
                </a:ext>
              </a:extLst>
            </p:cNvPr>
            <p:cNvCxnSpPr/>
            <p:nvPr/>
          </p:nvCxnSpPr>
          <p:spPr>
            <a:xfrm flipV="1">
              <a:off x="924617" y="6490645"/>
              <a:ext cx="4562669" cy="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8AECF0F-F808-A919-0068-AA06F2DB8A59}"/>
                </a:ext>
              </a:extLst>
            </p:cNvPr>
            <p:cNvSpPr txBox="1"/>
            <p:nvPr/>
          </p:nvSpPr>
          <p:spPr>
            <a:xfrm>
              <a:off x="3067931" y="6533599"/>
              <a:ext cx="276038" cy="369332"/>
            </a:xfrm>
            <a:prstGeom prst="rect">
              <a:avLst/>
            </a:prstGeom>
            <a:noFill/>
            <a:ln>
              <a:noFill/>
            </a:ln>
          </p:spPr>
          <p:txBody>
            <a:bodyPr wrap="none" rtlCol="0">
              <a:normAutofit fontScale="62500" lnSpcReduction="20000"/>
            </a:bodyPr>
            <a:lstStyle/>
            <a:p>
              <a:pPr algn="ctr"/>
              <a:r>
                <a:rPr lang="en-US" dirty="0">
                  <a:latin typeface="Times New Roman" panose="02020603050405020304" pitchFamily="18" charset="0"/>
                  <a:cs typeface="Times New Roman" panose="02020603050405020304" pitchFamily="18" charset="0"/>
                </a:rPr>
                <a:t>z</a:t>
              </a:r>
              <a:endParaRPr lang="en-US" baseline="-250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A1D699A-985F-53AB-F4C3-EAC91D0F254F}"/>
                </a:ext>
              </a:extLst>
            </p:cNvPr>
            <p:cNvSpPr txBox="1"/>
            <p:nvPr/>
          </p:nvSpPr>
          <p:spPr>
            <a:xfrm>
              <a:off x="9861441" y="3893809"/>
              <a:ext cx="679994" cy="461665"/>
            </a:xfrm>
            <a:prstGeom prst="rect">
              <a:avLst/>
            </a:prstGeom>
            <a:noFill/>
            <a:ln>
              <a:noFill/>
            </a:ln>
          </p:spPr>
          <p:txBody>
            <a:bodyPr wrap="none" rtlCol="0">
              <a:normAutofit fontScale="62500" lnSpcReduction="20000"/>
            </a:bodyPr>
            <a:lstStyle/>
            <a:p>
              <a:r>
                <a:rPr lang="en-US" sz="2400" b="1" i="1" dirty="0">
                  <a:latin typeface="Times New Roman" panose="02020603050405020304" pitchFamily="18" charset="0"/>
                  <a:cs typeface="Times New Roman" panose="02020603050405020304" pitchFamily="18" charset="0"/>
                </a:rPr>
                <a:t>I(z)</a:t>
              </a:r>
              <a:endParaRPr lang="en-US" sz="2400" b="1" i="1" baseline="-25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9F1CF6B-83F2-21AD-B87E-69BA3D570298}"/>
                    </a:ext>
                  </a:extLst>
                </p:cNvPr>
                <p:cNvSpPr txBox="1"/>
                <p:nvPr/>
              </p:nvSpPr>
              <p:spPr>
                <a:xfrm>
                  <a:off x="2056315" y="1956544"/>
                  <a:ext cx="2034076" cy="338555"/>
                </a:xfrm>
                <a:prstGeom prst="rect">
                  <a:avLst/>
                </a:prstGeom>
                <a:solidFill>
                  <a:schemeClr val="bg1"/>
                </a:solidFill>
                <a:ln>
                  <a:noFill/>
                </a:ln>
              </p:spPr>
              <p:txBody>
                <a:bodyPr wrap="square" rtlCol="0">
                  <a:normAutofit fontScale="40000" lnSpcReduction="20000"/>
                </a:bodyPr>
                <a:lstStyle/>
                <a:p>
                  <a:pPr/>
                  <a14:m>
                    <m:oMathPara xmlns:m="http://schemas.openxmlformats.org/officeDocument/2006/math">
                      <m:oMathParaPr>
                        <m:jc m:val="centerGroup"/>
                      </m:oMathParaPr>
                      <m:oMath xmlns:m="http://schemas.openxmlformats.org/officeDocument/2006/math">
                        <m:r>
                          <a:rPr lang="el-GR" sz="1600" i="1">
                            <a:latin typeface="Cambria Math"/>
                          </a:rPr>
                          <m:t>𝜓</m:t>
                        </m:r>
                        <m:r>
                          <a:rPr lang="en-US" sz="1600" i="1">
                            <a:latin typeface="Cambria Math"/>
                          </a:rPr>
                          <m:t>(</m:t>
                        </m:r>
                        <m:r>
                          <a:rPr lang="en-US" sz="1600" i="1">
                            <a:latin typeface="Cambria Math"/>
                          </a:rPr>
                          <m:t>𝑧</m:t>
                        </m:r>
                        <m:r>
                          <a:rPr lang="en-US" sz="1600" i="1">
                            <a:latin typeface="Cambria Math"/>
                          </a:rPr>
                          <m:t>)=</m:t>
                        </m:r>
                        <m:r>
                          <a:rPr lang="el-GR" sz="1600" i="1">
                            <a:latin typeface="Cambria Math"/>
                          </a:rPr>
                          <m:t>𝜓</m:t>
                        </m:r>
                        <m:d>
                          <m:dPr>
                            <m:ctrlPr>
                              <a:rPr lang="en-US" sz="1600" i="1">
                                <a:latin typeface="Cambria Math" panose="02040503050406030204" pitchFamily="18" charset="0"/>
                              </a:rPr>
                            </m:ctrlPr>
                          </m:dPr>
                          <m:e>
                            <m:r>
                              <a:rPr lang="en-US" sz="1600" i="1">
                                <a:latin typeface="Cambria Math"/>
                              </a:rPr>
                              <m:t>0</m:t>
                            </m:r>
                          </m:e>
                        </m:d>
                        <m:sSup>
                          <m:sSupPr>
                            <m:ctrlPr>
                              <a:rPr lang="en-US" sz="1600" i="1">
                                <a:latin typeface="Cambria Math" panose="02040503050406030204" pitchFamily="18" charset="0"/>
                              </a:rPr>
                            </m:ctrlPr>
                          </m:sSupPr>
                          <m:e>
                            <m:r>
                              <a:rPr lang="en-US" sz="1600" i="1">
                                <a:latin typeface="Cambria Math"/>
                              </a:rPr>
                              <m:t>𝑒</m:t>
                            </m:r>
                          </m:e>
                          <m:sup>
                            <m:r>
                              <a:rPr lang="en-US" sz="1600" i="1">
                                <a:latin typeface="Cambria Math"/>
                              </a:rPr>
                              <m:t>−</m:t>
                            </m:r>
                            <m:r>
                              <a:rPr lang="el-GR" sz="1600" i="1">
                                <a:latin typeface="Cambria Math"/>
                              </a:rPr>
                              <m:t>𝜅</m:t>
                            </m:r>
                            <m:r>
                              <a:rPr lang="en-US" sz="1600" i="1">
                                <a:latin typeface="Cambria Math"/>
                              </a:rPr>
                              <m:t>𝑧</m:t>
                            </m:r>
                            <m:r>
                              <m:rPr>
                                <m:nor/>
                              </m:rPr>
                              <a:rPr lang="en-US" sz="1600" dirty="0">
                                <a:latin typeface="Times New Roman" panose="02020603050405020304" pitchFamily="18" charset="0"/>
                                <a:cs typeface="Times New Roman" panose="02020603050405020304" pitchFamily="18" charset="0"/>
                              </a:rPr>
                              <m:t> </m:t>
                            </m:r>
                          </m:sup>
                        </m:sSup>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272" name="TextBox 271"/>
                <p:cNvSpPr txBox="1">
                  <a:spLocks noRot="1" noChangeAspect="1" noMove="1" noResize="1" noEditPoints="1" noAdjustHandles="1" noChangeArrowheads="1" noChangeShapeType="1" noTextEdit="1"/>
                </p:cNvSpPr>
                <p:nvPr/>
              </p:nvSpPr>
              <p:spPr>
                <a:xfrm>
                  <a:off x="2056315" y="1956544"/>
                  <a:ext cx="2034076" cy="338555"/>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4ED5D11B-613B-A22A-7A44-4EAC0EFCB29D}"/>
                    </a:ext>
                  </a:extLst>
                </p:cNvPr>
                <p:cNvSpPr txBox="1"/>
                <p:nvPr/>
              </p:nvSpPr>
              <p:spPr>
                <a:xfrm>
                  <a:off x="4089829" y="1788498"/>
                  <a:ext cx="1681068" cy="509178"/>
                </a:xfrm>
                <a:prstGeom prst="rect">
                  <a:avLst/>
                </a:prstGeom>
                <a:solidFill>
                  <a:schemeClr val="bg1"/>
                </a:solidFill>
                <a:ln>
                  <a:noFill/>
                </a:ln>
              </p:spPr>
              <p:txBody>
                <a:bodyPr wrap="square" rtlCol="0">
                  <a:normAutofit fontScale="70000" lnSpcReduction="20000"/>
                </a:bodyPr>
                <a:lstStyle/>
                <a:p>
                  <a14:m>
                    <m:oMath xmlns:m="http://schemas.openxmlformats.org/officeDocument/2006/math">
                      <m:r>
                        <a:rPr lang="el-GR" sz="1200" i="1">
                          <a:latin typeface="Cambria Math"/>
                        </a:rPr>
                        <m:t>𝜅</m:t>
                      </m:r>
                      <m:r>
                        <a:rPr lang="en-US" sz="1200" i="1">
                          <a:latin typeface="Cambria Math"/>
                        </a:rPr>
                        <m:t>= </m:t>
                      </m:r>
                      <m:f>
                        <m:fPr>
                          <m:ctrlPr>
                            <a:rPr lang="el-GR" sz="1200" i="1">
                              <a:latin typeface="Cambria Math" panose="02040503050406030204" pitchFamily="18" charset="0"/>
                            </a:rPr>
                          </m:ctrlPr>
                        </m:fPr>
                        <m:num>
                          <m:rad>
                            <m:radPr>
                              <m:degHide m:val="on"/>
                              <m:ctrlPr>
                                <a:rPr lang="el-GR" sz="1200" i="1">
                                  <a:latin typeface="Cambria Math" panose="02040503050406030204" pitchFamily="18" charset="0"/>
                                </a:rPr>
                              </m:ctrlPr>
                            </m:radPr>
                            <m:deg/>
                            <m:e>
                              <m:r>
                                <a:rPr lang="en-US" sz="1200" i="1">
                                  <a:latin typeface="Cambria Math"/>
                                </a:rPr>
                                <m:t>𝑚</m:t>
                              </m:r>
                              <m:r>
                                <a:rPr lang="en-US" sz="1200" i="1">
                                  <a:latin typeface="Cambria Math"/>
                                </a:rPr>
                                <m:t> </m:t>
                              </m:r>
                              <m:r>
                                <m:rPr>
                                  <m:nor/>
                                </m:rPr>
                                <a:rPr lang="en-US" sz="1200">
                                  <a:latin typeface="Times New Roman" panose="02020603050405020304" pitchFamily="18" charset="0"/>
                                  <a:cs typeface="Times New Roman" panose="02020603050405020304" pitchFamily="18" charset="0"/>
                                </a:rPr>
                                <m:t>(</m:t>
                              </m:r>
                              <m:r>
                                <m:rPr>
                                  <m:nor/>
                                </m:rPr>
                                <a:rPr lang="el-GR" sz="1200" i="1" dirty="0">
                                  <a:latin typeface="Times New Roman" panose="02020603050405020304" pitchFamily="18" charset="0"/>
                                  <a:cs typeface="Times New Roman" panose="02020603050405020304" pitchFamily="18" charset="0"/>
                                </a:rPr>
                                <m:t>φ</m:t>
                              </m:r>
                              <m:r>
                                <m:rPr>
                                  <m:nor/>
                                </m:rPr>
                                <a:rPr lang="en-US" sz="1200" baseline="-25000" dirty="0">
                                  <a:latin typeface="Times New Roman" panose="02020603050405020304" pitchFamily="18" charset="0"/>
                                  <a:cs typeface="Times New Roman" panose="02020603050405020304" pitchFamily="18" charset="0"/>
                                </a:rPr>
                                <m:t>tip</m:t>
                              </m:r>
                              <m:r>
                                <m:rPr>
                                  <m:nor/>
                                </m:rPr>
                                <a:rPr lang="en-US" sz="1200" dirty="0">
                                  <a:latin typeface="Times New Roman" panose="02020603050405020304" pitchFamily="18" charset="0"/>
                                  <a:cs typeface="Times New Roman" panose="02020603050405020304" pitchFamily="18" charset="0"/>
                                </a:rPr>
                                <m:t> + </m:t>
                              </m:r>
                              <m:r>
                                <m:rPr>
                                  <m:nor/>
                                </m:rPr>
                                <a:rPr lang="el-GR" sz="1200" i="1" dirty="0">
                                  <a:latin typeface="Times New Roman" panose="02020603050405020304" pitchFamily="18" charset="0"/>
                                  <a:cs typeface="Times New Roman" panose="02020603050405020304" pitchFamily="18" charset="0"/>
                                </a:rPr>
                                <m:t>φ</m:t>
                              </m:r>
                              <m:r>
                                <m:rPr>
                                  <m:nor/>
                                </m:rPr>
                                <a:rPr lang="en-US" sz="1200" baseline="-25000" dirty="0">
                                  <a:latin typeface="Times New Roman" panose="02020603050405020304" pitchFamily="18" charset="0"/>
                                  <a:cs typeface="Times New Roman" panose="02020603050405020304" pitchFamily="18" charset="0"/>
                                </a:rPr>
                                <m:t>sample</m:t>
                              </m:r>
                              <m:r>
                                <m:rPr>
                                  <m:nor/>
                                </m:rPr>
                                <a:rPr lang="en-US" sz="1200">
                                  <a:latin typeface="Times New Roman" panose="02020603050405020304" pitchFamily="18" charset="0"/>
                                  <a:cs typeface="Times New Roman" panose="02020603050405020304" pitchFamily="18" charset="0"/>
                                </a:rPr>
                                <m:t>)</m:t>
                              </m:r>
                            </m:e>
                          </m:rad>
                        </m:num>
                        <m:den>
                          <m:r>
                            <a:rPr lang="az-Cyrl-AZ" sz="1200" i="1">
                              <a:latin typeface="Cambria Math"/>
                            </a:rPr>
                            <m:t>ћ</m:t>
                          </m:r>
                        </m:den>
                      </m:f>
                    </m:oMath>
                  </a14:m>
                  <a:r>
                    <a:rPr lang="en-US" sz="1600" dirty="0">
                      <a:latin typeface="Times New Roman" panose="02020603050405020304" pitchFamily="18" charset="0"/>
                      <a:cs typeface="Times New Roman" panose="02020603050405020304" pitchFamily="18" charset="0"/>
                    </a:rPr>
                    <a:t> </a:t>
                  </a:r>
                </a:p>
              </p:txBody>
            </p:sp>
          </mc:Choice>
          <mc:Fallback>
            <p:sp>
              <p:nvSpPr>
                <p:cNvPr id="29" name="TextBox 28">
                  <a:extLst>
                    <a:ext uri="{FF2B5EF4-FFF2-40B4-BE49-F238E27FC236}">
                      <a16:creationId xmlns:a16="http://schemas.microsoft.com/office/drawing/2014/main" id="{4ED5D11B-613B-A22A-7A44-4EAC0EFCB29D}"/>
                    </a:ext>
                  </a:extLst>
                </p:cNvPr>
                <p:cNvSpPr txBox="1">
                  <a:spLocks noRot="1" noChangeAspect="1" noMove="1" noResize="1" noEditPoints="1" noAdjustHandles="1" noChangeArrowheads="1" noChangeShapeType="1" noTextEdit="1"/>
                </p:cNvSpPr>
                <p:nvPr/>
              </p:nvSpPr>
              <p:spPr>
                <a:xfrm>
                  <a:off x="4089829" y="1788498"/>
                  <a:ext cx="1681068" cy="509178"/>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FD83687-4E11-992F-142D-7368CBC2C876}"/>
                    </a:ext>
                  </a:extLst>
                </p:cNvPr>
                <p:cNvSpPr txBox="1"/>
                <p:nvPr/>
              </p:nvSpPr>
              <p:spPr>
                <a:xfrm>
                  <a:off x="2483650" y="2320709"/>
                  <a:ext cx="3152969" cy="405624"/>
                </a:xfrm>
                <a:prstGeom prst="rect">
                  <a:avLst/>
                </a:prstGeom>
                <a:solidFill>
                  <a:schemeClr val="bg1"/>
                </a:solidFill>
                <a:ln>
                  <a:solidFill>
                    <a:schemeClr val="tx1"/>
                  </a:solidFill>
                </a:ln>
              </p:spPr>
              <p:txBody>
                <a:bodyPr wrap="square" rtlCol="0">
                  <a:normAutofit fontScale="47500" lnSpcReduction="20000"/>
                </a:bodyPr>
                <a:lstStyle/>
                <a:p>
                  <a:pPr/>
                  <a14:m>
                    <m:oMathPara xmlns:m="http://schemas.openxmlformats.org/officeDocument/2006/math">
                      <m:oMathParaPr>
                        <m:jc m:val="centerGroup"/>
                      </m:oMathParaPr>
                      <m:oMath xmlns:m="http://schemas.openxmlformats.org/officeDocument/2006/math">
                        <m:r>
                          <a:rPr lang="en-US" sz="2000" i="1">
                            <a:latin typeface="Cambria Math"/>
                          </a:rPr>
                          <m:t>𝐼</m:t>
                        </m:r>
                        <m:r>
                          <a:rPr lang="en-US" sz="2000" i="1">
                            <a:latin typeface="Cambria Math"/>
                          </a:rPr>
                          <m:t> </m:t>
                        </m:r>
                        <m:d>
                          <m:dPr>
                            <m:ctrlPr>
                              <a:rPr lang="en-US" sz="2000" i="1">
                                <a:latin typeface="Cambria Math" panose="02040503050406030204" pitchFamily="18" charset="0"/>
                              </a:rPr>
                            </m:ctrlPr>
                          </m:dPr>
                          <m:e>
                            <m:r>
                              <a:rPr lang="en-US" sz="2000" i="1">
                                <a:latin typeface="Cambria Math"/>
                              </a:rPr>
                              <m:t>𝑑</m:t>
                            </m:r>
                          </m:e>
                        </m:d>
                        <m:r>
                          <a:rPr lang="en-US" sz="2000" i="1">
                            <a:latin typeface="Cambria Math"/>
                            <a:ea typeface="Cambria Math"/>
                          </a:rPr>
                          <m:t>∝ </m:t>
                        </m:r>
                        <m:r>
                          <a:rPr lang="en-US" sz="2000" i="1">
                            <a:latin typeface="Cambria Math"/>
                          </a:rPr>
                          <m:t>|</m:t>
                        </m:r>
                        <m:r>
                          <a:rPr lang="el-GR" sz="2000" i="1">
                            <a:latin typeface="Cambria Math"/>
                          </a:rPr>
                          <m:t>𝜓</m:t>
                        </m:r>
                        <m:d>
                          <m:dPr>
                            <m:ctrlPr>
                              <a:rPr lang="en-US" sz="2000" i="1">
                                <a:latin typeface="Cambria Math" panose="02040503050406030204" pitchFamily="18" charset="0"/>
                              </a:rPr>
                            </m:ctrlPr>
                          </m:dPr>
                          <m:e>
                            <m:r>
                              <a:rPr lang="en-US" sz="2000" i="1">
                                <a:latin typeface="Cambria Math"/>
                              </a:rPr>
                              <m:t>𝑑</m:t>
                            </m:r>
                          </m:e>
                        </m:d>
                        <m:sSup>
                          <m:sSupPr>
                            <m:ctrlPr>
                              <a:rPr lang="en-US" sz="2000" i="1">
                                <a:latin typeface="Cambria Math" panose="02040503050406030204" pitchFamily="18" charset="0"/>
                              </a:rPr>
                            </m:ctrlPr>
                          </m:sSupPr>
                          <m:e>
                            <m:r>
                              <a:rPr lang="en-US" sz="2000" i="1">
                                <a:latin typeface="Cambria Math"/>
                              </a:rPr>
                              <m:t>|</m:t>
                            </m:r>
                          </m:e>
                          <m:sup>
                            <m:r>
                              <a:rPr lang="en-US" sz="2000" i="1">
                                <a:latin typeface="Cambria Math"/>
                              </a:rPr>
                              <m:t>2</m:t>
                            </m:r>
                          </m:sup>
                        </m:sSup>
                        <m:r>
                          <a:rPr lang="en-US" sz="2000" i="1">
                            <a:latin typeface="Cambria Math"/>
                            <a:ea typeface="Cambria Math"/>
                          </a:rPr>
                          <m:t>∝</m:t>
                        </m:r>
                        <m:sSup>
                          <m:sSupPr>
                            <m:ctrlPr>
                              <a:rPr lang="en-US" sz="2000" i="1">
                                <a:latin typeface="Cambria Math" panose="02040503050406030204" pitchFamily="18" charset="0"/>
                              </a:rPr>
                            </m:ctrlPr>
                          </m:sSupPr>
                          <m:e>
                            <m:r>
                              <a:rPr lang="en-US" sz="2000" i="1">
                                <a:latin typeface="Cambria Math"/>
                              </a:rPr>
                              <m:t>𝑒</m:t>
                            </m:r>
                          </m:e>
                          <m:sup>
                            <m:r>
                              <a:rPr lang="en-US" sz="2000" i="1">
                                <a:latin typeface="Cambria Math"/>
                              </a:rPr>
                              <m:t>−2</m:t>
                            </m:r>
                            <m:r>
                              <a:rPr lang="el-GR" sz="2000" i="1">
                                <a:latin typeface="Cambria Math"/>
                              </a:rPr>
                              <m:t>𝜅</m:t>
                            </m:r>
                            <m:r>
                              <a:rPr lang="en-US" sz="2000" i="1">
                                <a:latin typeface="Cambria Math"/>
                              </a:rPr>
                              <m:t>𝑑</m:t>
                            </m:r>
                            <m:r>
                              <m:rPr>
                                <m:nor/>
                              </m:rPr>
                              <a:rPr lang="en-US" sz="2000" dirty="0">
                                <a:latin typeface="Times New Roman" panose="02020603050405020304" pitchFamily="18" charset="0"/>
                                <a:cs typeface="Times New Roman" panose="02020603050405020304" pitchFamily="18" charset="0"/>
                              </a:rPr>
                              <m:t> </m:t>
                            </m:r>
                          </m:sup>
                        </m:sSup>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274" name="TextBox 273"/>
                <p:cNvSpPr txBox="1">
                  <a:spLocks noRot="1" noChangeAspect="1" noMove="1" noResize="1" noEditPoints="1" noAdjustHandles="1" noChangeArrowheads="1" noChangeShapeType="1" noTextEdit="1"/>
                </p:cNvSpPr>
                <p:nvPr/>
              </p:nvSpPr>
              <p:spPr>
                <a:xfrm>
                  <a:off x="2483650" y="2320709"/>
                  <a:ext cx="3152969" cy="405624"/>
                </a:xfrm>
                <a:prstGeom prst="rect">
                  <a:avLst/>
                </a:prstGeom>
                <a:blipFill>
                  <a:blip r:embed="rId5"/>
                  <a:stretch>
                    <a:fillRect t="-4545" b="-4545"/>
                  </a:stretch>
                </a:blipFill>
                <a:ln>
                  <a:solidFill>
                    <a:schemeClr val="tx1"/>
                  </a:solidFill>
                </a:ln>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A50CBDAC-6423-5FC7-1C0C-6941C8DFFFE8}"/>
                </a:ext>
              </a:extLst>
            </p:cNvPr>
            <p:cNvCxnSpPr/>
            <p:nvPr/>
          </p:nvCxnSpPr>
          <p:spPr>
            <a:xfrm>
              <a:off x="968196" y="4414583"/>
              <a:ext cx="452379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DBEF4EF-0A1C-8094-82E1-0D64442E1F10}"/>
                </a:ext>
              </a:extLst>
            </p:cNvPr>
            <p:cNvSpPr txBox="1"/>
            <p:nvPr/>
          </p:nvSpPr>
          <p:spPr>
            <a:xfrm>
              <a:off x="1084643" y="4235363"/>
              <a:ext cx="623890" cy="338555"/>
            </a:xfrm>
            <a:prstGeom prst="rect">
              <a:avLst/>
            </a:prstGeom>
            <a:solidFill>
              <a:schemeClr val="bg1"/>
            </a:solidFill>
            <a:ln>
              <a:solidFill>
                <a:schemeClr val="tx1">
                  <a:lumMod val="75000"/>
                  <a:lumOff val="25000"/>
                </a:schemeClr>
              </a:solidFill>
            </a:ln>
          </p:spPr>
          <p:txBody>
            <a:bodyPr wrap="none" rtlCol="0">
              <a:normAutofit fontScale="55000" lnSpcReduction="20000"/>
            </a:bodyPr>
            <a:lstStyle/>
            <a:p>
              <a:r>
                <a:rPr lang="en-US" sz="1600" dirty="0">
                  <a:latin typeface="Times New Roman" panose="02020603050405020304" pitchFamily="18" charset="0"/>
                  <a:cs typeface="Times New Roman" panose="02020603050405020304" pitchFamily="18" charset="0"/>
                </a:rPr>
                <a:t>E</a:t>
              </a:r>
              <a:r>
                <a:rPr lang="en-US" sz="1600" baseline="-25000" dirty="0">
                  <a:latin typeface="Times New Roman" panose="02020603050405020304" pitchFamily="18" charset="0"/>
                  <a:cs typeface="Times New Roman" panose="02020603050405020304" pitchFamily="18" charset="0"/>
                </a:rPr>
                <a:t>F Tip</a:t>
              </a:r>
            </a:p>
          </p:txBody>
        </p:sp>
        <p:cxnSp>
          <p:nvCxnSpPr>
            <p:cNvPr id="33" name="Straight Connector 32">
              <a:extLst>
                <a:ext uri="{FF2B5EF4-FFF2-40B4-BE49-F238E27FC236}">
                  <a16:creationId xmlns:a16="http://schemas.microsoft.com/office/drawing/2014/main" id="{FD3D0538-025D-7E2A-AD79-6889E1F04BE7}"/>
                </a:ext>
              </a:extLst>
            </p:cNvPr>
            <p:cNvCxnSpPr/>
            <p:nvPr/>
          </p:nvCxnSpPr>
          <p:spPr>
            <a:xfrm flipH="1">
              <a:off x="7869112" y="4409429"/>
              <a:ext cx="516581" cy="1"/>
            </a:xfrm>
            <a:prstGeom prst="line">
              <a:avLst/>
            </a:prstGeom>
            <a:ln w="44450" cap="rnd">
              <a:gradFill>
                <a:gsLst>
                  <a:gs pos="0">
                    <a:srgbClr val="2D223A"/>
                  </a:gs>
                  <a:gs pos="85000">
                    <a:schemeClr val="bg1"/>
                  </a:gs>
                  <a:gs pos="36000">
                    <a:schemeClr val="tx1">
                      <a:lumMod val="50000"/>
                      <a:lumOff val="50000"/>
                    </a:schemeClr>
                  </a:gs>
                  <a:gs pos="100000">
                    <a:schemeClr val="tx1">
                      <a:lumMod val="50000"/>
                      <a:lumOff val="5000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51F7A8F-ED9E-03A1-B5D5-E01E2119142A}"/>
                </a:ext>
              </a:extLst>
            </p:cNvPr>
            <p:cNvSpPr/>
            <p:nvPr/>
          </p:nvSpPr>
          <p:spPr>
            <a:xfrm rot="10800000">
              <a:off x="9756019" y="6232480"/>
              <a:ext cx="131426"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cxnSp>
          <p:nvCxnSpPr>
            <p:cNvPr id="35" name="Straight Connector 34">
              <a:extLst>
                <a:ext uri="{FF2B5EF4-FFF2-40B4-BE49-F238E27FC236}">
                  <a16:creationId xmlns:a16="http://schemas.microsoft.com/office/drawing/2014/main" id="{20070424-CCC6-83C3-63B4-4E68B7D3E93C}"/>
                </a:ext>
              </a:extLst>
            </p:cNvPr>
            <p:cNvCxnSpPr/>
            <p:nvPr/>
          </p:nvCxnSpPr>
          <p:spPr>
            <a:xfrm>
              <a:off x="9743465" y="6262960"/>
              <a:ext cx="4452" cy="320040"/>
            </a:xfrm>
            <a:prstGeom prst="line">
              <a:avLst/>
            </a:prstGeom>
            <a:ln w="57150" cap="rnd">
              <a:gradFill>
                <a:gsLst>
                  <a:gs pos="31000">
                    <a:srgbClr val="2D223A"/>
                  </a:gs>
                  <a:gs pos="84000">
                    <a:srgbClr val="BFBFBF"/>
                  </a:gs>
                  <a:gs pos="54000">
                    <a:schemeClr val="tx1">
                      <a:lumMod val="50000"/>
                      <a:lumOff val="50000"/>
                    </a:schemeClr>
                  </a:gs>
                  <a:gs pos="75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5DA619-0BEC-2689-7610-0C3BD006B41E}"/>
                </a:ext>
              </a:extLst>
            </p:cNvPr>
            <p:cNvCxnSpPr/>
            <p:nvPr/>
          </p:nvCxnSpPr>
          <p:spPr>
            <a:xfrm>
              <a:off x="9887445" y="6080080"/>
              <a:ext cx="4452" cy="640080"/>
            </a:xfrm>
            <a:prstGeom prst="line">
              <a:avLst/>
            </a:prstGeom>
            <a:ln w="57150" cap="rnd">
              <a:gradFill>
                <a:gsLst>
                  <a:gs pos="21000">
                    <a:srgbClr val="2D223A"/>
                  </a:gs>
                  <a:gs pos="83000">
                    <a:srgbClr val="BFBFBF"/>
                  </a:gs>
                  <a:gs pos="54000">
                    <a:schemeClr val="tx1">
                      <a:lumMod val="50000"/>
                      <a:lumOff val="50000"/>
                    </a:schemeClr>
                  </a:gs>
                  <a:gs pos="79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D948D7F8-553B-B4D4-0A87-45A25626344F}"/>
                </a:ext>
              </a:extLst>
            </p:cNvPr>
            <p:cNvSpPr/>
            <p:nvPr/>
          </p:nvSpPr>
          <p:spPr>
            <a:xfrm>
              <a:off x="8440177" y="4284275"/>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38" name="Oval 37">
              <a:extLst>
                <a:ext uri="{FF2B5EF4-FFF2-40B4-BE49-F238E27FC236}">
                  <a16:creationId xmlns:a16="http://schemas.microsoft.com/office/drawing/2014/main" id="{7D1D577C-9641-A210-D059-AD6DA8B9A450}"/>
                </a:ext>
              </a:extLst>
            </p:cNvPr>
            <p:cNvSpPr/>
            <p:nvPr/>
          </p:nvSpPr>
          <p:spPr>
            <a:xfrm>
              <a:off x="8592577" y="4436675"/>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39" name="Oval 38">
              <a:extLst>
                <a:ext uri="{FF2B5EF4-FFF2-40B4-BE49-F238E27FC236}">
                  <a16:creationId xmlns:a16="http://schemas.microsoft.com/office/drawing/2014/main" id="{6E0D948C-CE5D-E232-3E04-33F611E6F658}"/>
                </a:ext>
              </a:extLst>
            </p:cNvPr>
            <p:cNvSpPr/>
            <p:nvPr/>
          </p:nvSpPr>
          <p:spPr>
            <a:xfrm>
              <a:off x="8744977" y="4589075"/>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0" name="Oval 39">
              <a:extLst>
                <a:ext uri="{FF2B5EF4-FFF2-40B4-BE49-F238E27FC236}">
                  <a16:creationId xmlns:a16="http://schemas.microsoft.com/office/drawing/2014/main" id="{68E4ABC9-6162-692C-FE16-DE8590610A43}"/>
                </a:ext>
              </a:extLst>
            </p:cNvPr>
            <p:cNvSpPr/>
            <p:nvPr/>
          </p:nvSpPr>
          <p:spPr>
            <a:xfrm>
              <a:off x="8897377" y="4741475"/>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1" name="Oval 40">
              <a:extLst>
                <a:ext uri="{FF2B5EF4-FFF2-40B4-BE49-F238E27FC236}">
                  <a16:creationId xmlns:a16="http://schemas.microsoft.com/office/drawing/2014/main" id="{A8758BAD-DDA0-1866-EC64-20726C08AA2C}"/>
                </a:ext>
              </a:extLst>
            </p:cNvPr>
            <p:cNvSpPr/>
            <p:nvPr/>
          </p:nvSpPr>
          <p:spPr>
            <a:xfrm>
              <a:off x="8440708" y="3955371"/>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2" name="Oval 41">
              <a:extLst>
                <a:ext uri="{FF2B5EF4-FFF2-40B4-BE49-F238E27FC236}">
                  <a16:creationId xmlns:a16="http://schemas.microsoft.com/office/drawing/2014/main" id="{03B5039C-8143-D410-C8ED-CB55DC0F0F18}"/>
                </a:ext>
              </a:extLst>
            </p:cNvPr>
            <p:cNvSpPr/>
            <p:nvPr/>
          </p:nvSpPr>
          <p:spPr>
            <a:xfrm>
              <a:off x="8427205" y="4484303"/>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3" name="Oval 42">
              <a:extLst>
                <a:ext uri="{FF2B5EF4-FFF2-40B4-BE49-F238E27FC236}">
                  <a16:creationId xmlns:a16="http://schemas.microsoft.com/office/drawing/2014/main" id="{0840BF4C-995C-25F3-DD8C-B076F2BB36E2}"/>
                </a:ext>
              </a:extLst>
            </p:cNvPr>
            <p:cNvSpPr/>
            <p:nvPr/>
          </p:nvSpPr>
          <p:spPr>
            <a:xfrm>
              <a:off x="8883874" y="3941375"/>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4" name="Oval 43">
              <a:extLst>
                <a:ext uri="{FF2B5EF4-FFF2-40B4-BE49-F238E27FC236}">
                  <a16:creationId xmlns:a16="http://schemas.microsoft.com/office/drawing/2014/main" id="{027ED92A-0EA7-8CD5-5F03-C0E897A980E8}"/>
                </a:ext>
              </a:extLst>
            </p:cNvPr>
            <p:cNvSpPr/>
            <p:nvPr/>
          </p:nvSpPr>
          <p:spPr>
            <a:xfrm>
              <a:off x="8198870" y="3476399"/>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5" name="Oval 44">
              <a:extLst>
                <a:ext uri="{FF2B5EF4-FFF2-40B4-BE49-F238E27FC236}">
                  <a16:creationId xmlns:a16="http://schemas.microsoft.com/office/drawing/2014/main" id="{692C34A4-318E-6616-F818-056E08D11D8E}"/>
                </a:ext>
              </a:extLst>
            </p:cNvPr>
            <p:cNvSpPr/>
            <p:nvPr/>
          </p:nvSpPr>
          <p:spPr>
            <a:xfrm>
              <a:off x="8288307" y="4402660"/>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6" name="Oval 45">
              <a:extLst>
                <a:ext uri="{FF2B5EF4-FFF2-40B4-BE49-F238E27FC236}">
                  <a16:creationId xmlns:a16="http://schemas.microsoft.com/office/drawing/2014/main" id="{F8173E90-9D66-65C8-6352-FA7E3BA19365}"/>
                </a:ext>
              </a:extLst>
            </p:cNvPr>
            <p:cNvSpPr/>
            <p:nvPr/>
          </p:nvSpPr>
          <p:spPr>
            <a:xfrm>
              <a:off x="9299351" y="4377581"/>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7" name="Oval 46">
              <a:extLst>
                <a:ext uri="{FF2B5EF4-FFF2-40B4-BE49-F238E27FC236}">
                  <a16:creationId xmlns:a16="http://schemas.microsoft.com/office/drawing/2014/main" id="{0E52868D-15C4-6E5E-EC64-591E3DFDF315}"/>
                </a:ext>
              </a:extLst>
            </p:cNvPr>
            <p:cNvSpPr/>
            <p:nvPr/>
          </p:nvSpPr>
          <p:spPr>
            <a:xfrm>
              <a:off x="9071017" y="4254148"/>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8" name="Oval 47">
              <a:extLst>
                <a:ext uri="{FF2B5EF4-FFF2-40B4-BE49-F238E27FC236}">
                  <a16:creationId xmlns:a16="http://schemas.microsoft.com/office/drawing/2014/main" id="{441E5864-7BB7-DD95-F134-79A24425BBC1}"/>
                </a:ext>
              </a:extLst>
            </p:cNvPr>
            <p:cNvSpPr/>
            <p:nvPr/>
          </p:nvSpPr>
          <p:spPr>
            <a:xfrm>
              <a:off x="8655539" y="3704999"/>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49" name="Oval 48">
              <a:extLst>
                <a:ext uri="{FF2B5EF4-FFF2-40B4-BE49-F238E27FC236}">
                  <a16:creationId xmlns:a16="http://schemas.microsoft.com/office/drawing/2014/main" id="{DC25C9AA-E0BA-2C5C-52D7-0EE494A83171}"/>
                </a:ext>
              </a:extLst>
            </p:cNvPr>
            <p:cNvSpPr/>
            <p:nvPr/>
          </p:nvSpPr>
          <p:spPr>
            <a:xfrm>
              <a:off x="8592576" y="4724369"/>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0" name="Oval 49">
              <a:extLst>
                <a:ext uri="{FF2B5EF4-FFF2-40B4-BE49-F238E27FC236}">
                  <a16:creationId xmlns:a16="http://schemas.microsoft.com/office/drawing/2014/main" id="{77361611-6067-086B-402D-81432BD9DBD0}"/>
                </a:ext>
              </a:extLst>
            </p:cNvPr>
            <p:cNvSpPr/>
            <p:nvPr/>
          </p:nvSpPr>
          <p:spPr>
            <a:xfrm>
              <a:off x="8906301" y="3920381"/>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1" name="Oval 50">
              <a:extLst>
                <a:ext uri="{FF2B5EF4-FFF2-40B4-BE49-F238E27FC236}">
                  <a16:creationId xmlns:a16="http://schemas.microsoft.com/office/drawing/2014/main" id="{3B442631-C843-C02F-6DB8-F18E2FB2454D}"/>
                </a:ext>
              </a:extLst>
            </p:cNvPr>
            <p:cNvSpPr/>
            <p:nvPr/>
          </p:nvSpPr>
          <p:spPr>
            <a:xfrm>
              <a:off x="8354730" y="4711348"/>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2" name="Oval 51">
              <a:extLst>
                <a:ext uri="{FF2B5EF4-FFF2-40B4-BE49-F238E27FC236}">
                  <a16:creationId xmlns:a16="http://schemas.microsoft.com/office/drawing/2014/main" id="{398EE04F-B332-B923-E736-296888F6D9A0}"/>
                </a:ext>
              </a:extLst>
            </p:cNvPr>
            <p:cNvSpPr/>
            <p:nvPr/>
          </p:nvSpPr>
          <p:spPr>
            <a:xfrm>
              <a:off x="8225041" y="3953816"/>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3" name="Oval 52">
              <a:extLst>
                <a:ext uri="{FF2B5EF4-FFF2-40B4-BE49-F238E27FC236}">
                  <a16:creationId xmlns:a16="http://schemas.microsoft.com/office/drawing/2014/main" id="{84194430-459A-105D-BF88-791EAA1492CB}"/>
                </a:ext>
              </a:extLst>
            </p:cNvPr>
            <p:cNvSpPr/>
            <p:nvPr/>
          </p:nvSpPr>
          <p:spPr>
            <a:xfrm>
              <a:off x="8225041" y="4183971"/>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4" name="Oval 53">
              <a:extLst>
                <a:ext uri="{FF2B5EF4-FFF2-40B4-BE49-F238E27FC236}">
                  <a16:creationId xmlns:a16="http://schemas.microsoft.com/office/drawing/2014/main" id="{66D50D64-7429-DB8D-8090-87F0A16D9FEF}"/>
                </a:ext>
              </a:extLst>
            </p:cNvPr>
            <p:cNvSpPr/>
            <p:nvPr/>
          </p:nvSpPr>
          <p:spPr>
            <a:xfrm>
              <a:off x="8140128" y="4627175"/>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5" name="Oval 54">
              <a:extLst>
                <a:ext uri="{FF2B5EF4-FFF2-40B4-BE49-F238E27FC236}">
                  <a16:creationId xmlns:a16="http://schemas.microsoft.com/office/drawing/2014/main" id="{74B2DBEA-D000-BD33-6D65-1DAC4E33B668}"/>
                </a:ext>
              </a:extLst>
            </p:cNvPr>
            <p:cNvSpPr/>
            <p:nvPr/>
          </p:nvSpPr>
          <p:spPr>
            <a:xfrm>
              <a:off x="8420273" y="3608003"/>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6" name="Oval 55">
              <a:extLst>
                <a:ext uri="{FF2B5EF4-FFF2-40B4-BE49-F238E27FC236}">
                  <a16:creationId xmlns:a16="http://schemas.microsoft.com/office/drawing/2014/main" id="{5BFC180C-3A9E-6A2A-FB85-7A86B5189E65}"/>
                </a:ext>
              </a:extLst>
            </p:cNvPr>
            <p:cNvSpPr/>
            <p:nvPr/>
          </p:nvSpPr>
          <p:spPr>
            <a:xfrm>
              <a:off x="9108605" y="4565843"/>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7" name="Oval 56">
              <a:extLst>
                <a:ext uri="{FF2B5EF4-FFF2-40B4-BE49-F238E27FC236}">
                  <a16:creationId xmlns:a16="http://schemas.microsoft.com/office/drawing/2014/main" id="{90B0B39E-07F5-423E-80D3-F71F01934EEA}"/>
                </a:ext>
              </a:extLst>
            </p:cNvPr>
            <p:cNvSpPr/>
            <p:nvPr/>
          </p:nvSpPr>
          <p:spPr>
            <a:xfrm>
              <a:off x="8793915" y="4267169"/>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8" name="Oval 57">
              <a:extLst>
                <a:ext uri="{FF2B5EF4-FFF2-40B4-BE49-F238E27FC236}">
                  <a16:creationId xmlns:a16="http://schemas.microsoft.com/office/drawing/2014/main" id="{44ADA0EB-F2A2-2493-A8D0-A9B484E4307F}"/>
                </a:ext>
              </a:extLst>
            </p:cNvPr>
            <p:cNvSpPr/>
            <p:nvPr/>
          </p:nvSpPr>
          <p:spPr>
            <a:xfrm>
              <a:off x="8150216" y="4841002"/>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59" name="Oval 58">
              <a:extLst>
                <a:ext uri="{FF2B5EF4-FFF2-40B4-BE49-F238E27FC236}">
                  <a16:creationId xmlns:a16="http://schemas.microsoft.com/office/drawing/2014/main" id="{C2EC5C8E-66E7-0EC1-35BF-A3CFFE3A6C2C}"/>
                </a:ext>
              </a:extLst>
            </p:cNvPr>
            <p:cNvSpPr/>
            <p:nvPr/>
          </p:nvSpPr>
          <p:spPr>
            <a:xfrm>
              <a:off x="8755331" y="4949859"/>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60" name="Oval 59">
              <a:extLst>
                <a:ext uri="{FF2B5EF4-FFF2-40B4-BE49-F238E27FC236}">
                  <a16:creationId xmlns:a16="http://schemas.microsoft.com/office/drawing/2014/main" id="{6E08014A-1471-9519-39C8-B7EA9353D87B}"/>
                </a:ext>
              </a:extLst>
            </p:cNvPr>
            <p:cNvSpPr/>
            <p:nvPr/>
          </p:nvSpPr>
          <p:spPr>
            <a:xfrm>
              <a:off x="8592575" y="4267169"/>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61" name="Oval 60">
              <a:extLst>
                <a:ext uri="{FF2B5EF4-FFF2-40B4-BE49-F238E27FC236}">
                  <a16:creationId xmlns:a16="http://schemas.microsoft.com/office/drawing/2014/main" id="{342A0B41-2EF9-ED44-1706-C6A5597F9EFD}"/>
                </a:ext>
              </a:extLst>
            </p:cNvPr>
            <p:cNvSpPr/>
            <p:nvPr/>
          </p:nvSpPr>
          <p:spPr>
            <a:xfrm>
              <a:off x="8668511" y="4025548"/>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62" name="Oval 61">
              <a:extLst>
                <a:ext uri="{FF2B5EF4-FFF2-40B4-BE49-F238E27FC236}">
                  <a16:creationId xmlns:a16="http://schemas.microsoft.com/office/drawing/2014/main" id="{675CFCC9-C163-6F89-F5E7-109A200C585D}"/>
                </a:ext>
              </a:extLst>
            </p:cNvPr>
            <p:cNvSpPr/>
            <p:nvPr/>
          </p:nvSpPr>
          <p:spPr>
            <a:xfrm>
              <a:off x="9430777" y="4332292"/>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63" name="Oval 62">
              <a:extLst>
                <a:ext uri="{FF2B5EF4-FFF2-40B4-BE49-F238E27FC236}">
                  <a16:creationId xmlns:a16="http://schemas.microsoft.com/office/drawing/2014/main" id="{AEB938C5-E6AA-62E7-DE19-575A4B41488D}"/>
                </a:ext>
              </a:extLst>
            </p:cNvPr>
            <p:cNvSpPr/>
            <p:nvPr/>
          </p:nvSpPr>
          <p:spPr>
            <a:xfrm>
              <a:off x="9149530" y="4065203"/>
              <a:ext cx="456669" cy="457200"/>
            </a:xfrm>
            <a:prstGeom prst="ellipse">
              <a:avLst/>
            </a:prstGeom>
            <a:gradFill flip="none" rotWithShape="1">
              <a:gsLst>
                <a:gs pos="15000">
                  <a:schemeClr val="bg1"/>
                </a:gs>
                <a:gs pos="88000">
                  <a:srgbClr val="7030A0"/>
                </a:gs>
                <a:gs pos="49000">
                  <a:schemeClr val="tx1">
                    <a:lumMod val="50000"/>
                    <a:lumOff val="50000"/>
                  </a:schemeClr>
                </a:gs>
                <a:gs pos="0">
                  <a:schemeClr val="tx1">
                    <a:lumMod val="50000"/>
                    <a:lumOff val="5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64" name="TextBox 63">
              <a:extLst>
                <a:ext uri="{FF2B5EF4-FFF2-40B4-BE49-F238E27FC236}">
                  <a16:creationId xmlns:a16="http://schemas.microsoft.com/office/drawing/2014/main" id="{7AD37F64-4406-9E8F-3AB0-5911979FF408}"/>
                </a:ext>
              </a:extLst>
            </p:cNvPr>
            <p:cNvSpPr txBox="1"/>
            <p:nvPr/>
          </p:nvSpPr>
          <p:spPr>
            <a:xfrm>
              <a:off x="1443612" y="5283113"/>
              <a:ext cx="532518" cy="369332"/>
            </a:xfrm>
            <a:prstGeom prst="rect">
              <a:avLst/>
            </a:prstGeom>
            <a:solidFill>
              <a:schemeClr val="bg1"/>
            </a:solidFill>
            <a:ln>
              <a:solidFill>
                <a:schemeClr val="tx1">
                  <a:lumMod val="75000"/>
                  <a:lumOff val="25000"/>
                </a:schemeClr>
              </a:solidFill>
            </a:ln>
          </p:spPr>
          <p:txBody>
            <a:bodyPr wrap="none" rtlCol="0">
              <a:normAutofit fontScale="62500" lnSpcReduction="20000"/>
            </a:bodyPr>
            <a:lstStyle/>
            <a:p>
              <a:r>
                <a:rPr lang="en-US" dirty="0">
                  <a:latin typeface="Times New Roman" panose="02020603050405020304" pitchFamily="18" charset="0"/>
                  <a:cs typeface="Times New Roman" panose="02020603050405020304" pitchFamily="18" charset="0"/>
                </a:rPr>
                <a:t>Tip</a:t>
              </a:r>
              <a:endParaRPr lang="en-US" baseline="-250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C65E19D7-BFB4-0827-26AE-6E673453779D}"/>
                </a:ext>
              </a:extLst>
            </p:cNvPr>
            <p:cNvSpPr txBox="1"/>
            <p:nvPr/>
          </p:nvSpPr>
          <p:spPr>
            <a:xfrm>
              <a:off x="4353617" y="5283113"/>
              <a:ext cx="942887" cy="369332"/>
            </a:xfrm>
            <a:prstGeom prst="rect">
              <a:avLst/>
            </a:prstGeom>
            <a:solidFill>
              <a:schemeClr val="bg1"/>
            </a:solidFill>
            <a:ln>
              <a:solidFill>
                <a:schemeClr val="tx1">
                  <a:lumMod val="75000"/>
                  <a:lumOff val="25000"/>
                </a:schemeClr>
              </a:solidFill>
            </a:ln>
          </p:spPr>
          <p:txBody>
            <a:bodyPr wrap="none" rtlCol="0">
              <a:normAutofit fontScale="62500" lnSpcReduction="20000"/>
            </a:bodyPr>
            <a:lstStyle/>
            <a:p>
              <a:pPr algn="ctr"/>
              <a:r>
                <a:rPr lang="en-US" dirty="0">
                  <a:latin typeface="Times New Roman" panose="02020603050405020304" pitchFamily="18" charset="0"/>
                  <a:cs typeface="Times New Roman" panose="02020603050405020304" pitchFamily="18" charset="0"/>
                </a:rPr>
                <a:t>Sample</a:t>
              </a:r>
              <a:endParaRPr lang="en-US" baseline="-25000" dirty="0">
                <a:latin typeface="Times New Roman" panose="02020603050405020304" pitchFamily="18" charset="0"/>
                <a:cs typeface="Times New Roman" panose="02020603050405020304" pitchFamily="18" charset="0"/>
              </a:endParaRPr>
            </a:p>
          </p:txBody>
        </p:sp>
        <p:cxnSp>
          <p:nvCxnSpPr>
            <p:cNvPr id="66" name="Straight Arrow Connector 65">
              <a:extLst>
                <a:ext uri="{FF2B5EF4-FFF2-40B4-BE49-F238E27FC236}">
                  <a16:creationId xmlns:a16="http://schemas.microsoft.com/office/drawing/2014/main" id="{A9B84C46-8308-641B-ED8B-5ABAF6C83E24}"/>
                </a:ext>
              </a:extLst>
            </p:cNvPr>
            <p:cNvCxnSpPr/>
            <p:nvPr/>
          </p:nvCxnSpPr>
          <p:spPr>
            <a:xfrm>
              <a:off x="2420626" y="6185845"/>
              <a:ext cx="1607973" cy="0"/>
            </a:xfrm>
            <a:prstGeom prst="straightConnector1">
              <a:avLst/>
            </a:prstGeom>
            <a:ln w="2222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A2EFB81-8F87-DBFC-D0C7-F37B0DBF3898}"/>
                </a:ext>
              </a:extLst>
            </p:cNvPr>
            <p:cNvSpPr txBox="1"/>
            <p:nvPr/>
          </p:nvSpPr>
          <p:spPr>
            <a:xfrm>
              <a:off x="3079501" y="5995547"/>
              <a:ext cx="325730" cy="369332"/>
            </a:xfrm>
            <a:prstGeom prst="rect">
              <a:avLst/>
            </a:prstGeom>
            <a:solidFill>
              <a:schemeClr val="bg1"/>
            </a:solidFill>
            <a:ln>
              <a:noFill/>
            </a:ln>
          </p:spPr>
          <p:txBody>
            <a:bodyPr wrap="none" rtlCol="0">
              <a:normAutofit fontScale="62500" lnSpcReduction="20000"/>
            </a:bodyPr>
            <a:lstStyle/>
            <a:p>
              <a:pPr algn="ctr"/>
              <a:r>
                <a:rPr lang="en-US" dirty="0">
                  <a:latin typeface="Times New Roman" panose="02020603050405020304" pitchFamily="18" charset="0"/>
                  <a:cs typeface="Times New Roman" panose="02020603050405020304" pitchFamily="18" charset="0"/>
                </a:rPr>
                <a:t>d</a:t>
              </a:r>
              <a:endParaRPr lang="en-US" baseline="-25000" dirty="0">
                <a:latin typeface="Times New Roman" panose="02020603050405020304" pitchFamily="18" charset="0"/>
                <a:cs typeface="Times New Roman" panose="02020603050405020304" pitchFamily="18" charset="0"/>
              </a:endParaRPr>
            </a:p>
          </p:txBody>
        </p:sp>
        <p:sp>
          <p:nvSpPr>
            <p:cNvPr id="68" name="Oval 67">
              <a:extLst>
                <a:ext uri="{FF2B5EF4-FFF2-40B4-BE49-F238E27FC236}">
                  <a16:creationId xmlns:a16="http://schemas.microsoft.com/office/drawing/2014/main" id="{27871D4D-5B8D-A200-1ED8-7C8AE45F0DE2}"/>
                </a:ext>
              </a:extLst>
            </p:cNvPr>
            <p:cNvSpPr/>
            <p:nvPr/>
          </p:nvSpPr>
          <p:spPr>
            <a:xfrm>
              <a:off x="10583601" y="5407059"/>
              <a:ext cx="456669" cy="457200"/>
            </a:xfrm>
            <a:prstGeom prst="ellipse">
              <a:avLst/>
            </a:prstGeom>
            <a:gradFill flip="none" rotWithShape="1">
              <a:gsLst>
                <a:gs pos="14000">
                  <a:schemeClr val="bg1"/>
                </a:gs>
                <a:gs pos="88000">
                  <a:srgbClr val="FF0000"/>
                </a:gs>
                <a:gs pos="49000">
                  <a:schemeClr val="accent3">
                    <a:lumMod val="75000"/>
                  </a:schemeClr>
                </a:gs>
                <a:gs pos="0">
                  <a:schemeClr val="accent3">
                    <a:lumMod val="40000"/>
                    <a:lumOff val="6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69" name="Oval 68">
              <a:extLst>
                <a:ext uri="{FF2B5EF4-FFF2-40B4-BE49-F238E27FC236}">
                  <a16:creationId xmlns:a16="http://schemas.microsoft.com/office/drawing/2014/main" id="{A349AD03-83C9-E785-614B-85B2C1CBADC2}"/>
                </a:ext>
              </a:extLst>
            </p:cNvPr>
            <p:cNvSpPr/>
            <p:nvPr/>
          </p:nvSpPr>
          <p:spPr>
            <a:xfrm>
              <a:off x="10583601" y="4949859"/>
              <a:ext cx="456669" cy="457200"/>
            </a:xfrm>
            <a:prstGeom prst="ellipse">
              <a:avLst/>
            </a:prstGeom>
            <a:gradFill flip="none" rotWithShape="1">
              <a:gsLst>
                <a:gs pos="14000">
                  <a:schemeClr val="bg1"/>
                </a:gs>
                <a:gs pos="88000">
                  <a:srgbClr val="FF0000"/>
                </a:gs>
                <a:gs pos="49000">
                  <a:schemeClr val="accent3">
                    <a:lumMod val="75000"/>
                  </a:schemeClr>
                </a:gs>
                <a:gs pos="0">
                  <a:schemeClr val="accent3">
                    <a:lumMod val="40000"/>
                    <a:lumOff val="6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70" name="Oval 69">
              <a:extLst>
                <a:ext uri="{FF2B5EF4-FFF2-40B4-BE49-F238E27FC236}">
                  <a16:creationId xmlns:a16="http://schemas.microsoft.com/office/drawing/2014/main" id="{7C3B461F-01E4-4BBF-2FB2-1F533B81A2EC}"/>
                </a:ext>
              </a:extLst>
            </p:cNvPr>
            <p:cNvSpPr/>
            <p:nvPr/>
          </p:nvSpPr>
          <p:spPr>
            <a:xfrm>
              <a:off x="10583601" y="4484303"/>
              <a:ext cx="456669" cy="457200"/>
            </a:xfrm>
            <a:prstGeom prst="ellipse">
              <a:avLst/>
            </a:prstGeom>
            <a:gradFill flip="none" rotWithShape="1">
              <a:gsLst>
                <a:gs pos="14000">
                  <a:schemeClr val="bg1"/>
                </a:gs>
                <a:gs pos="88000">
                  <a:srgbClr val="FF0000"/>
                </a:gs>
                <a:gs pos="49000">
                  <a:schemeClr val="accent3">
                    <a:lumMod val="75000"/>
                  </a:schemeClr>
                </a:gs>
                <a:gs pos="0">
                  <a:schemeClr val="accent3">
                    <a:lumMod val="40000"/>
                    <a:lumOff val="6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71" name="Oval 70">
              <a:extLst>
                <a:ext uri="{FF2B5EF4-FFF2-40B4-BE49-F238E27FC236}">
                  <a16:creationId xmlns:a16="http://schemas.microsoft.com/office/drawing/2014/main" id="{622D4BE3-CBCA-472D-9B06-18C3E3264CDB}"/>
                </a:ext>
              </a:extLst>
            </p:cNvPr>
            <p:cNvSpPr/>
            <p:nvPr/>
          </p:nvSpPr>
          <p:spPr>
            <a:xfrm>
              <a:off x="10573246" y="4027103"/>
              <a:ext cx="456669" cy="457200"/>
            </a:xfrm>
            <a:prstGeom prst="ellipse">
              <a:avLst/>
            </a:prstGeom>
            <a:gradFill flip="none" rotWithShape="1">
              <a:gsLst>
                <a:gs pos="14000">
                  <a:schemeClr val="bg1"/>
                </a:gs>
                <a:gs pos="88000">
                  <a:srgbClr val="FF0000"/>
                </a:gs>
                <a:gs pos="49000">
                  <a:schemeClr val="accent3">
                    <a:lumMod val="75000"/>
                  </a:schemeClr>
                </a:gs>
                <a:gs pos="0">
                  <a:schemeClr val="accent3">
                    <a:lumMod val="40000"/>
                    <a:lumOff val="6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72" name="Oval 71">
              <a:extLst>
                <a:ext uri="{FF2B5EF4-FFF2-40B4-BE49-F238E27FC236}">
                  <a16:creationId xmlns:a16="http://schemas.microsoft.com/office/drawing/2014/main" id="{1C65EBC2-C6B7-D687-A0D8-914F674BDA19}"/>
                </a:ext>
              </a:extLst>
            </p:cNvPr>
            <p:cNvSpPr/>
            <p:nvPr/>
          </p:nvSpPr>
          <p:spPr>
            <a:xfrm>
              <a:off x="10573246" y="3565480"/>
              <a:ext cx="456669" cy="457200"/>
            </a:xfrm>
            <a:prstGeom prst="ellipse">
              <a:avLst/>
            </a:prstGeom>
            <a:gradFill flip="none" rotWithShape="1">
              <a:gsLst>
                <a:gs pos="14000">
                  <a:schemeClr val="bg1"/>
                </a:gs>
                <a:gs pos="88000">
                  <a:srgbClr val="FF0000"/>
                </a:gs>
                <a:gs pos="49000">
                  <a:schemeClr val="accent3">
                    <a:lumMod val="75000"/>
                  </a:schemeClr>
                </a:gs>
                <a:gs pos="0">
                  <a:schemeClr val="accent3">
                    <a:lumMod val="40000"/>
                    <a:lumOff val="6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73" name="Oval 72">
              <a:extLst>
                <a:ext uri="{FF2B5EF4-FFF2-40B4-BE49-F238E27FC236}">
                  <a16:creationId xmlns:a16="http://schemas.microsoft.com/office/drawing/2014/main" id="{9A73E248-FCA6-F269-D24C-244F7B10D503}"/>
                </a:ext>
              </a:extLst>
            </p:cNvPr>
            <p:cNvSpPr/>
            <p:nvPr/>
          </p:nvSpPr>
          <p:spPr>
            <a:xfrm>
              <a:off x="10573246" y="3108280"/>
              <a:ext cx="456669" cy="457200"/>
            </a:xfrm>
            <a:prstGeom prst="ellipse">
              <a:avLst/>
            </a:prstGeom>
            <a:gradFill flip="none" rotWithShape="1">
              <a:gsLst>
                <a:gs pos="14000">
                  <a:schemeClr val="bg1"/>
                </a:gs>
                <a:gs pos="88000">
                  <a:srgbClr val="FF0000"/>
                </a:gs>
                <a:gs pos="49000">
                  <a:schemeClr val="accent3">
                    <a:lumMod val="75000"/>
                  </a:schemeClr>
                </a:gs>
                <a:gs pos="0">
                  <a:schemeClr val="accent3">
                    <a:lumMod val="40000"/>
                    <a:lumOff val="60000"/>
                  </a:schemeClr>
                </a:gs>
              </a:gsLst>
              <a:path path="circle">
                <a:fillToRect r="100000" b="100000"/>
              </a:path>
              <a:tileRect l="-100000" t="-100000"/>
            </a:gra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dirty="0"/>
            </a:p>
          </p:txBody>
        </p:sp>
        <p:sp>
          <p:nvSpPr>
            <p:cNvPr id="74" name="Oval 73">
              <a:extLst>
                <a:ext uri="{FF2B5EF4-FFF2-40B4-BE49-F238E27FC236}">
                  <a16:creationId xmlns:a16="http://schemas.microsoft.com/office/drawing/2014/main" id="{55056DD2-7D3E-62EC-8AE1-7B864AA138EB}"/>
                </a:ext>
              </a:extLst>
            </p:cNvPr>
            <p:cNvSpPr/>
            <p:nvPr/>
          </p:nvSpPr>
          <p:spPr>
            <a:xfrm>
              <a:off x="8250602" y="5934377"/>
              <a:ext cx="868442" cy="8684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sz="1400" dirty="0">
                  <a:solidFill>
                    <a:schemeClr val="tx1"/>
                  </a:solidFill>
                  <a:latin typeface="Times New Roman" panose="02020603050405020304" pitchFamily="18" charset="0"/>
                  <a:cs typeface="Times New Roman" panose="02020603050405020304" pitchFamily="18" charset="0"/>
                </a:rPr>
                <a:t>Feed-back Loop</a:t>
              </a:r>
            </a:p>
          </p:txBody>
        </p:sp>
        <p:sp>
          <p:nvSpPr>
            <p:cNvPr id="75" name="TextBox 74">
              <a:extLst>
                <a:ext uri="{FF2B5EF4-FFF2-40B4-BE49-F238E27FC236}">
                  <a16:creationId xmlns:a16="http://schemas.microsoft.com/office/drawing/2014/main" id="{BCBD5822-B8BA-A106-9368-3C9FAB7DED64}"/>
                </a:ext>
              </a:extLst>
            </p:cNvPr>
            <p:cNvSpPr txBox="1"/>
            <p:nvPr/>
          </p:nvSpPr>
          <p:spPr>
            <a:xfrm>
              <a:off x="6256028" y="4510576"/>
              <a:ext cx="1362040" cy="369332"/>
            </a:xfrm>
            <a:prstGeom prst="rect">
              <a:avLst/>
            </a:prstGeom>
            <a:solidFill>
              <a:schemeClr val="bg1"/>
            </a:solidFill>
            <a:ln>
              <a:solidFill>
                <a:schemeClr val="tx1"/>
              </a:solidFill>
            </a:ln>
          </p:spPr>
          <p:txBody>
            <a:bodyPr wrap="none" rtlCol="0">
              <a:normAutofit fontScale="62500" lnSpcReduction="20000"/>
            </a:bodyPr>
            <a:lstStyle/>
            <a:p>
              <a:pPr algn="ctr"/>
              <a:r>
                <a:rPr lang="en-US" dirty="0">
                  <a:latin typeface="Times New Roman" panose="02020603050405020304" pitchFamily="18" charset="0"/>
                  <a:cs typeface="Times New Roman" panose="02020603050405020304" pitchFamily="18" charset="0"/>
                </a:rPr>
                <a:t>Piezo Crystal</a:t>
              </a:r>
            </a:p>
          </p:txBody>
        </p:sp>
        <p:cxnSp>
          <p:nvCxnSpPr>
            <p:cNvPr id="76" name="Curved Connector 75">
              <a:extLst>
                <a:ext uri="{FF2B5EF4-FFF2-40B4-BE49-F238E27FC236}">
                  <a16:creationId xmlns:a16="http://schemas.microsoft.com/office/drawing/2014/main" id="{4A793B2D-5CAA-74DA-50E6-4FFDBEF19BDE}"/>
                </a:ext>
              </a:extLst>
            </p:cNvPr>
            <p:cNvCxnSpPr/>
            <p:nvPr/>
          </p:nvCxnSpPr>
          <p:spPr>
            <a:xfrm rot="16200000" flipV="1">
              <a:off x="7346601" y="4903480"/>
              <a:ext cx="442283" cy="397950"/>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862E56D4-68E9-8D44-40FD-CA30063F1DCE}"/>
                </a:ext>
              </a:extLst>
            </p:cNvPr>
            <p:cNvSpPr/>
            <p:nvPr/>
          </p:nvSpPr>
          <p:spPr>
            <a:xfrm>
              <a:off x="7614317" y="5323594"/>
              <a:ext cx="509290" cy="604086"/>
            </a:xfrm>
            <a:prstGeom prst="rect">
              <a:avLst/>
            </a:prstGeom>
            <a:solidFill>
              <a:srgbClr val="B7E0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r>
                <a:rPr lang="en-US" sz="1200" b="1" dirty="0">
                  <a:solidFill>
                    <a:schemeClr val="tx1"/>
                  </a:solidFill>
                </a:rPr>
                <a:t>X,Y,Z</a:t>
              </a:r>
            </a:p>
          </p:txBody>
        </p:sp>
        <p:cxnSp>
          <p:nvCxnSpPr>
            <p:cNvPr id="78" name="Straight Connector 77">
              <a:extLst>
                <a:ext uri="{FF2B5EF4-FFF2-40B4-BE49-F238E27FC236}">
                  <a16:creationId xmlns:a16="http://schemas.microsoft.com/office/drawing/2014/main" id="{FA7B1B2D-90AB-6E6F-6FD2-9D14A36E1D0A}"/>
                </a:ext>
              </a:extLst>
            </p:cNvPr>
            <p:cNvCxnSpPr>
              <a:endCxn id="74" idx="0"/>
            </p:cNvCxnSpPr>
            <p:nvPr/>
          </p:nvCxnSpPr>
          <p:spPr>
            <a:xfrm>
              <a:off x="8681709" y="5590615"/>
              <a:ext cx="3114" cy="34376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E3EA2689-0972-D4F4-2051-C8F486463571}"/>
                </a:ext>
              </a:extLst>
            </p:cNvPr>
            <p:cNvSpPr txBox="1"/>
            <p:nvPr/>
          </p:nvSpPr>
          <p:spPr>
            <a:xfrm>
              <a:off x="6855723" y="1157792"/>
              <a:ext cx="2794657"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ormAutofit fontScale="70000" lnSpcReduction="20000"/>
            </a:bodyPr>
            <a:lstStyle/>
            <a:p>
              <a:r>
                <a:rPr lang="en-US" dirty="0">
                  <a:latin typeface="Times New Roman" panose="02020603050405020304" pitchFamily="18" charset="0"/>
                  <a:cs typeface="Times New Roman" panose="02020603050405020304" pitchFamily="18" charset="0"/>
                </a:rPr>
                <a:t>Tunneling current </a:t>
              </a:r>
              <a:r>
                <a:rPr lang="en-US" i="1" dirty="0">
                  <a:latin typeface="Times New Roman" panose="02020603050405020304" pitchFamily="18" charset="0"/>
                  <a:cs typeface="Times New Roman" panose="02020603050405020304" pitchFamily="18" charset="0"/>
                </a:rPr>
                <a:t>decreases</a:t>
              </a:r>
              <a:r>
                <a:rPr lang="en-US" dirty="0">
                  <a:latin typeface="Times New Roman" panose="02020603050405020304" pitchFamily="18" charset="0"/>
                  <a:cs typeface="Times New Roman" panose="02020603050405020304" pitchFamily="18" charset="0"/>
                </a:rPr>
                <a:t> about one order of magnitude with every 1 Å </a:t>
              </a:r>
              <a:r>
                <a:rPr lang="en-US" i="1" dirty="0">
                  <a:latin typeface="Times New Roman" panose="02020603050405020304" pitchFamily="18" charset="0"/>
                  <a:cs typeface="Times New Roman" panose="02020603050405020304" pitchFamily="18" charset="0"/>
                </a:rPr>
                <a:t>increase</a:t>
              </a:r>
              <a:r>
                <a:rPr lang="en-US" dirty="0">
                  <a:latin typeface="Times New Roman" panose="02020603050405020304" pitchFamily="18" charset="0"/>
                  <a:cs typeface="Times New Roman" panose="02020603050405020304" pitchFamily="18" charset="0"/>
                </a:rPr>
                <a:t> in z.</a:t>
              </a:r>
            </a:p>
          </p:txBody>
        </p:sp>
        <p:sp>
          <p:nvSpPr>
            <p:cNvPr id="80" name="TextBox 79">
              <a:extLst>
                <a:ext uri="{FF2B5EF4-FFF2-40B4-BE49-F238E27FC236}">
                  <a16:creationId xmlns:a16="http://schemas.microsoft.com/office/drawing/2014/main" id="{78E8CC5A-FB70-CD5C-F843-5A27F306A4E3}"/>
                </a:ext>
              </a:extLst>
            </p:cNvPr>
            <p:cNvSpPr txBox="1"/>
            <p:nvPr/>
          </p:nvSpPr>
          <p:spPr>
            <a:xfrm>
              <a:off x="6067615" y="2873232"/>
              <a:ext cx="1579760" cy="132343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ormAutofit fontScale="62500" lnSpcReduction="20000"/>
            </a:bodyPr>
            <a:lstStyle/>
            <a:p>
              <a:pPr algn="ctr"/>
              <a:r>
                <a:rPr lang="en-US" sz="2000" i="1" dirty="0">
                  <a:latin typeface="Times New Roman" panose="02020603050405020304" pitchFamily="18" charset="0"/>
                  <a:cs typeface="Times New Roman" panose="02020603050405020304" pitchFamily="18" charset="0"/>
                </a:rPr>
                <a:t>Feedback </a:t>
              </a:r>
              <a:r>
                <a:rPr lang="en-US" sz="2000" b="1" i="1" dirty="0">
                  <a:solidFill>
                    <a:srgbClr val="FF0000"/>
                  </a:solidFill>
                  <a:latin typeface="Times New Roman" panose="02020603050405020304" pitchFamily="18" charset="0"/>
                  <a:cs typeface="Times New Roman" panose="02020603050405020304" pitchFamily="18" charset="0"/>
                </a:rPr>
                <a:t>ON</a:t>
              </a:r>
            </a:p>
            <a:p>
              <a:pPr algn="ctr"/>
              <a:endParaRPr lang="en-US" sz="2000" i="1" dirty="0">
                <a:latin typeface="Times New Roman" panose="02020603050405020304" pitchFamily="18" charset="0"/>
                <a:cs typeface="Times New Roman" panose="02020603050405020304" pitchFamily="18" charset="0"/>
              </a:endParaRPr>
            </a:p>
            <a:p>
              <a:pPr algn="ctr"/>
              <a:r>
                <a:rPr lang="en-US" sz="2000" i="1" dirty="0">
                  <a:latin typeface="Times New Roman" panose="02020603050405020304" pitchFamily="18" charset="0"/>
                  <a:cs typeface="Times New Roman" panose="02020603050405020304" pitchFamily="18" charset="0"/>
                </a:rPr>
                <a:t>Constant I</a:t>
              </a:r>
            </a:p>
            <a:p>
              <a:pPr algn="ctr"/>
              <a:r>
                <a:rPr lang="en-US" sz="2000" i="1" dirty="0">
                  <a:latin typeface="Times New Roman" panose="02020603050405020304" pitchFamily="18" charset="0"/>
                  <a:cs typeface="Times New Roman" panose="02020603050405020304" pitchFamily="18" charset="0"/>
                </a:rPr>
                <a:t>Measure z</a:t>
              </a:r>
            </a:p>
          </p:txBody>
        </p:sp>
        <p:sp>
          <p:nvSpPr>
            <p:cNvPr id="81" name="Rectangle 80">
              <a:extLst>
                <a:ext uri="{FF2B5EF4-FFF2-40B4-BE49-F238E27FC236}">
                  <a16:creationId xmlns:a16="http://schemas.microsoft.com/office/drawing/2014/main" id="{661EC8D2-244D-F65F-A2EB-86D7E6729D45}"/>
                </a:ext>
              </a:extLst>
            </p:cNvPr>
            <p:cNvSpPr/>
            <p:nvPr/>
          </p:nvSpPr>
          <p:spPr>
            <a:xfrm>
              <a:off x="2214341" y="1137743"/>
              <a:ext cx="3092811" cy="461665"/>
            </a:xfrm>
            <a:prstGeom prst="rect">
              <a:avLst/>
            </a:prstGeom>
          </p:spPr>
          <p:txBody>
            <a:bodyPr wrap="square">
              <a:normAutofit fontScale="62500" lnSpcReduction="20000"/>
            </a:bodyPr>
            <a:lstStyle/>
            <a:p>
              <a:pPr algn="ctr"/>
              <a:r>
                <a:rPr lang="en-US" sz="2400" i="1" dirty="0">
                  <a:latin typeface="Times New Roman" panose="02020603050405020304" pitchFamily="18" charset="0"/>
                  <a:cs typeface="Times New Roman" panose="02020603050405020304" pitchFamily="18" charset="0"/>
                </a:rPr>
                <a:t>Surface Topography</a:t>
              </a:r>
            </a:p>
          </p:txBody>
        </p:sp>
      </p:grpSp>
    </p:spTree>
    <p:extLst>
      <p:ext uri="{BB962C8B-B14F-4D97-AF65-F5344CB8AC3E}">
        <p14:creationId xmlns:p14="http://schemas.microsoft.com/office/powerpoint/2010/main" val="130685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01AF9F-C7C2-FC4D-3F38-E0CCAA9D239B}"/>
              </a:ext>
            </a:extLst>
          </p:cNvPr>
          <p:cNvPicPr>
            <a:picLocks noChangeAspect="1"/>
          </p:cNvPicPr>
          <p:nvPr/>
        </p:nvPicPr>
        <p:blipFill>
          <a:blip r:embed="rId2"/>
          <a:stretch>
            <a:fillRect/>
          </a:stretch>
        </p:blipFill>
        <p:spPr>
          <a:xfrm>
            <a:off x="1282911" y="1813354"/>
            <a:ext cx="3191643" cy="3231291"/>
          </a:xfrm>
          <a:prstGeom prst="rect">
            <a:avLst/>
          </a:prstGeom>
        </p:spPr>
      </p:pic>
      <p:sp>
        <p:nvSpPr>
          <p:cNvPr id="5" name="TextBox 4">
            <a:extLst>
              <a:ext uri="{FF2B5EF4-FFF2-40B4-BE49-F238E27FC236}">
                <a16:creationId xmlns:a16="http://schemas.microsoft.com/office/drawing/2014/main" id="{9A7048DA-6092-49BC-0508-0196168CD87F}"/>
              </a:ext>
            </a:extLst>
          </p:cNvPr>
          <p:cNvSpPr txBox="1"/>
          <p:nvPr/>
        </p:nvSpPr>
        <p:spPr>
          <a:xfrm>
            <a:off x="5030003" y="2341756"/>
            <a:ext cx="6333893" cy="830997"/>
          </a:xfrm>
          <a:prstGeom prst="rect">
            <a:avLst/>
          </a:prstGeom>
          <a:noFill/>
        </p:spPr>
        <p:txBody>
          <a:bodyPr wrap="square" rtlCol="0">
            <a:spAutoFit/>
          </a:bodyPr>
          <a:lstStyle/>
          <a:p>
            <a:pPr marL="457200" indent="-457200">
              <a:buClr>
                <a:srgbClr val="C00000"/>
              </a:buCl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When the density of states of the tip is approximately flat close to the Fermi energy, by measuring the conductance we get access to electronic density of states of the sample:</a:t>
            </a:r>
          </a:p>
        </p:txBody>
      </p:sp>
      <p:pic>
        <p:nvPicPr>
          <p:cNvPr id="7" name="Picture 6">
            <a:extLst>
              <a:ext uri="{FF2B5EF4-FFF2-40B4-BE49-F238E27FC236}">
                <a16:creationId xmlns:a16="http://schemas.microsoft.com/office/drawing/2014/main" id="{F763F63E-E8D1-AC8B-741E-95CD27AE454B}"/>
              </a:ext>
            </a:extLst>
          </p:cNvPr>
          <p:cNvPicPr>
            <a:picLocks noChangeAspect="1"/>
          </p:cNvPicPr>
          <p:nvPr/>
        </p:nvPicPr>
        <p:blipFill rotWithShape="1">
          <a:blip r:embed="rId3"/>
          <a:srcRect l="8079" r="1642"/>
          <a:stretch/>
        </p:blipFill>
        <p:spPr>
          <a:xfrm>
            <a:off x="6096000" y="3769112"/>
            <a:ext cx="2909062" cy="1388072"/>
          </a:xfrm>
          <a:prstGeom prst="rect">
            <a:avLst/>
          </a:prstGeom>
        </p:spPr>
      </p:pic>
    </p:spTree>
    <p:extLst>
      <p:ext uri="{BB962C8B-B14F-4D97-AF65-F5344CB8AC3E}">
        <p14:creationId xmlns:p14="http://schemas.microsoft.com/office/powerpoint/2010/main" val="16172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C7E04E-D817-EEE0-29F5-E979CC276ACC}"/>
              </a:ext>
            </a:extLst>
          </p:cNvPr>
          <p:cNvGrpSpPr/>
          <p:nvPr/>
        </p:nvGrpSpPr>
        <p:grpSpPr>
          <a:xfrm>
            <a:off x="1828046" y="1759432"/>
            <a:ext cx="4267954" cy="3102311"/>
            <a:chOff x="567140" y="914401"/>
            <a:chExt cx="5827310" cy="4604820"/>
          </a:xfrm>
        </p:grpSpPr>
        <p:pic>
          <p:nvPicPr>
            <p:cNvPr id="5" name="Picture 4">
              <a:extLst>
                <a:ext uri="{FF2B5EF4-FFF2-40B4-BE49-F238E27FC236}">
                  <a16:creationId xmlns:a16="http://schemas.microsoft.com/office/drawing/2014/main" id="{5A291EDB-E170-13BB-C5BA-128E4E735B4D}"/>
                </a:ext>
              </a:extLst>
            </p:cNvPr>
            <p:cNvPicPr>
              <a:picLocks noChangeAspect="1"/>
            </p:cNvPicPr>
            <p:nvPr/>
          </p:nvPicPr>
          <p:blipFill rotWithShape="1">
            <a:blip r:embed="rId2">
              <a:extLst>
                <a:ext uri="{28A0092B-C50C-407E-A947-70E740481C1C}">
                  <a14:useLocalDpi xmlns:a14="http://schemas.microsoft.com/office/drawing/2010/main" val="0"/>
                </a:ext>
              </a:extLst>
            </a:blip>
            <a:srcRect l="22675" r="22517"/>
            <a:stretch/>
          </p:blipFill>
          <p:spPr>
            <a:xfrm>
              <a:off x="1822450" y="1492250"/>
              <a:ext cx="4572000" cy="4026971"/>
            </a:xfrm>
            <a:prstGeom prst="rect">
              <a:avLst/>
            </a:prstGeom>
          </p:spPr>
        </p:pic>
        <p:grpSp>
          <p:nvGrpSpPr>
            <p:cNvPr id="6" name="Group 5">
              <a:extLst>
                <a:ext uri="{FF2B5EF4-FFF2-40B4-BE49-F238E27FC236}">
                  <a16:creationId xmlns:a16="http://schemas.microsoft.com/office/drawing/2014/main" id="{70D1DD9E-89D7-A7CC-C9CA-DE69EFEBECB5}"/>
                </a:ext>
              </a:extLst>
            </p:cNvPr>
            <p:cNvGrpSpPr/>
            <p:nvPr/>
          </p:nvGrpSpPr>
          <p:grpSpPr>
            <a:xfrm>
              <a:off x="567140" y="914401"/>
              <a:ext cx="3706552" cy="4001473"/>
              <a:chOff x="567140" y="914401"/>
              <a:chExt cx="3706552" cy="4001473"/>
            </a:xfrm>
          </p:grpSpPr>
          <p:grpSp>
            <p:nvGrpSpPr>
              <p:cNvPr id="7" name="Group 6">
                <a:extLst>
                  <a:ext uri="{FF2B5EF4-FFF2-40B4-BE49-F238E27FC236}">
                    <a16:creationId xmlns:a16="http://schemas.microsoft.com/office/drawing/2014/main" id="{1CC612FD-772F-2308-7BEB-DAB3DB02A47B}"/>
                  </a:ext>
                </a:extLst>
              </p:cNvPr>
              <p:cNvGrpSpPr/>
              <p:nvPr/>
            </p:nvGrpSpPr>
            <p:grpSpPr>
              <a:xfrm>
                <a:off x="567140" y="914401"/>
                <a:ext cx="3706552" cy="4001473"/>
                <a:chOff x="-395286" y="172001"/>
                <a:chExt cx="2367056" cy="2555397"/>
              </a:xfrm>
            </p:grpSpPr>
            <p:grpSp>
              <p:nvGrpSpPr>
                <p:cNvPr id="9" name="Group 22">
                  <a:extLst>
                    <a:ext uri="{FF2B5EF4-FFF2-40B4-BE49-F238E27FC236}">
                      <a16:creationId xmlns:a16="http://schemas.microsoft.com/office/drawing/2014/main" id="{1ADA0C0C-27CD-613F-4784-25F311D9979F}"/>
                    </a:ext>
                  </a:extLst>
                </p:cNvPr>
                <p:cNvGrpSpPr>
                  <a:grpSpLocks/>
                </p:cNvGrpSpPr>
                <p:nvPr/>
              </p:nvGrpSpPr>
              <p:grpSpPr bwMode="auto">
                <a:xfrm>
                  <a:off x="-22225" y="172001"/>
                  <a:ext cx="1993995" cy="2555397"/>
                  <a:chOff x="-22235" y="171195"/>
                  <a:chExt cx="1993912" cy="2556130"/>
                </a:xfrm>
              </p:grpSpPr>
              <p:grpSp>
                <p:nvGrpSpPr>
                  <p:cNvPr id="12" name="Group 216">
                    <a:extLst>
                      <a:ext uri="{FF2B5EF4-FFF2-40B4-BE49-F238E27FC236}">
                        <a16:creationId xmlns:a16="http://schemas.microsoft.com/office/drawing/2014/main" id="{904A71D4-060E-7A9E-656A-F83118B0A49E}"/>
                      </a:ext>
                    </a:extLst>
                  </p:cNvPr>
                  <p:cNvGrpSpPr>
                    <a:grpSpLocks/>
                  </p:cNvGrpSpPr>
                  <p:nvPr/>
                </p:nvGrpSpPr>
                <p:grpSpPr bwMode="auto">
                  <a:xfrm>
                    <a:off x="3163" y="796297"/>
                    <a:ext cx="831815" cy="1511733"/>
                    <a:chOff x="1100138" y="4228354"/>
                    <a:chExt cx="831850" cy="1511508"/>
                  </a:xfrm>
                </p:grpSpPr>
                <p:cxnSp>
                  <p:nvCxnSpPr>
                    <p:cNvPr id="37" name="Straight Connector 36">
                      <a:extLst>
                        <a:ext uri="{FF2B5EF4-FFF2-40B4-BE49-F238E27FC236}">
                          <a16:creationId xmlns:a16="http://schemas.microsoft.com/office/drawing/2014/main" id="{D24D0903-D486-7110-6F5B-36CBDF796D88}"/>
                        </a:ext>
                      </a:extLst>
                    </p:cNvPr>
                    <p:cNvCxnSpPr/>
                    <p:nvPr/>
                  </p:nvCxnSpPr>
                  <p:spPr>
                    <a:xfrm flipH="1" flipV="1">
                      <a:off x="1187451" y="5425494"/>
                      <a:ext cx="333375" cy="207992"/>
                    </a:xfrm>
                    <a:prstGeom prst="line">
                      <a:avLst/>
                    </a:prstGeom>
                    <a:ln w="53975" cap="rnd">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BD443699-AB3B-4822-A84B-B8C6D9A4EE5A}"/>
                        </a:ext>
                      </a:extLst>
                    </p:cNvPr>
                    <p:cNvSpPr/>
                    <p:nvPr/>
                  </p:nvSpPr>
                  <p:spPr>
                    <a:xfrm>
                      <a:off x="1138238" y="5508055"/>
                      <a:ext cx="115888" cy="984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dirty="0">
                          <a:ea typeface="Times New Roman"/>
                          <a:cs typeface="Times New Roman"/>
                        </a:rPr>
                        <a:t> </a:t>
                      </a:r>
                      <a:endParaRPr lang="en-US" sz="1100" dirty="0">
                        <a:ea typeface="Calibri"/>
                        <a:cs typeface="Times New Roman"/>
                      </a:endParaRPr>
                    </a:p>
                  </p:txBody>
                </p:sp>
                <p:sp>
                  <p:nvSpPr>
                    <p:cNvPr id="39" name="Rectangle 38">
                      <a:extLst>
                        <a:ext uri="{FF2B5EF4-FFF2-40B4-BE49-F238E27FC236}">
                          <a16:creationId xmlns:a16="http://schemas.microsoft.com/office/drawing/2014/main" id="{B1DDDC41-421C-793F-6EA0-77F281E1E4C5}"/>
                        </a:ext>
                      </a:extLst>
                    </p:cNvPr>
                    <p:cNvSpPr/>
                    <p:nvPr/>
                  </p:nvSpPr>
                  <p:spPr>
                    <a:xfrm>
                      <a:off x="1387476" y="5608082"/>
                      <a:ext cx="49212" cy="1317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a:ea typeface="Times New Roman"/>
                          <a:cs typeface="Times New Roman"/>
                        </a:rPr>
                        <a:t> </a:t>
                      </a:r>
                      <a:endParaRPr lang="en-US" sz="1100">
                        <a:ea typeface="Calibri"/>
                        <a:cs typeface="Times New Roman"/>
                      </a:endParaRPr>
                    </a:p>
                  </p:txBody>
                </p:sp>
                <p:sp>
                  <p:nvSpPr>
                    <p:cNvPr id="40" name="Rectangle 39">
                      <a:extLst>
                        <a:ext uri="{FF2B5EF4-FFF2-40B4-BE49-F238E27FC236}">
                          <a16:creationId xmlns:a16="http://schemas.microsoft.com/office/drawing/2014/main" id="{EE4AAAD2-26F2-DA34-2C12-6EF5E4A325E1}"/>
                        </a:ext>
                      </a:extLst>
                    </p:cNvPr>
                    <p:cNvSpPr/>
                    <p:nvPr/>
                  </p:nvSpPr>
                  <p:spPr>
                    <a:xfrm>
                      <a:off x="1100138" y="5368336"/>
                      <a:ext cx="115888" cy="1984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dirty="0">
                          <a:ea typeface="Times New Roman"/>
                          <a:cs typeface="Times New Roman"/>
                        </a:rPr>
                        <a:t> </a:t>
                      </a:r>
                      <a:endParaRPr lang="en-US" sz="1100" dirty="0">
                        <a:ea typeface="Calibri"/>
                        <a:cs typeface="Times New Roman"/>
                      </a:endParaRPr>
                    </a:p>
                  </p:txBody>
                </p:sp>
                <p:sp>
                  <p:nvSpPr>
                    <p:cNvPr id="41" name="Rectangle 40">
                      <a:extLst>
                        <a:ext uri="{FF2B5EF4-FFF2-40B4-BE49-F238E27FC236}">
                          <a16:creationId xmlns:a16="http://schemas.microsoft.com/office/drawing/2014/main" id="{921F49AE-9036-1C0A-8496-97A45D3D51EA}"/>
                        </a:ext>
                      </a:extLst>
                    </p:cNvPr>
                    <p:cNvSpPr/>
                    <p:nvPr/>
                  </p:nvSpPr>
                  <p:spPr>
                    <a:xfrm>
                      <a:off x="1425576" y="5506468"/>
                      <a:ext cx="125412" cy="2000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a:ea typeface="Times New Roman"/>
                          <a:cs typeface="Times New Roman"/>
                        </a:rPr>
                        <a:t> </a:t>
                      </a:r>
                      <a:endParaRPr lang="en-US" sz="1100">
                        <a:ea typeface="Calibri"/>
                        <a:cs typeface="Times New Roman"/>
                      </a:endParaRPr>
                    </a:p>
                  </p:txBody>
                </p:sp>
                <p:sp>
                  <p:nvSpPr>
                    <p:cNvPr id="42" name="Rectangle 41">
                      <a:extLst>
                        <a:ext uri="{FF2B5EF4-FFF2-40B4-BE49-F238E27FC236}">
                          <a16:creationId xmlns:a16="http://schemas.microsoft.com/office/drawing/2014/main" id="{36C93B8C-83F6-D9D6-784F-B942F38DAAA3}"/>
                        </a:ext>
                      </a:extLst>
                    </p:cNvPr>
                    <p:cNvSpPr/>
                    <p:nvPr/>
                  </p:nvSpPr>
                  <p:spPr>
                    <a:xfrm>
                      <a:off x="1878013" y="4228354"/>
                      <a:ext cx="53975" cy="698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a:ea typeface="Times New Roman"/>
                          <a:cs typeface="Times New Roman"/>
                        </a:rPr>
                        <a:t> </a:t>
                      </a:r>
                      <a:endParaRPr lang="en-US" sz="1100">
                        <a:ea typeface="Calibri"/>
                        <a:cs typeface="Times New Roman"/>
                      </a:endParaRPr>
                    </a:p>
                  </p:txBody>
                </p:sp>
              </p:grpSp>
              <p:cxnSp>
                <p:nvCxnSpPr>
                  <p:cNvPr id="13" name="Straight Connector 12">
                    <a:extLst>
                      <a:ext uri="{FF2B5EF4-FFF2-40B4-BE49-F238E27FC236}">
                        <a16:creationId xmlns:a16="http://schemas.microsoft.com/office/drawing/2014/main" id="{FC1A4B1B-2F2B-C7B6-D153-DA9E04AE6036}"/>
                      </a:ext>
                    </a:extLst>
                  </p:cNvPr>
                  <p:cNvCxnSpPr/>
                  <p:nvPr/>
                </p:nvCxnSpPr>
                <p:spPr bwMode="auto">
                  <a:xfrm flipV="1">
                    <a:off x="238127" y="2274684"/>
                    <a:ext cx="707536" cy="452641"/>
                  </a:xfrm>
                  <a:prstGeom prst="line">
                    <a:avLst/>
                  </a:prstGeom>
                  <a:ln w="53975" cap="rnd">
                    <a:gradFill>
                      <a:gsLst>
                        <a:gs pos="47000">
                          <a:srgbClr val="2D223A"/>
                        </a:gs>
                        <a:gs pos="49000">
                          <a:srgbClr val="8249AC"/>
                        </a:gs>
                        <a:gs pos="51000">
                          <a:schemeClr val="bg1"/>
                        </a:gs>
                        <a:gs pos="52000">
                          <a:srgbClr val="7030A0"/>
                        </a:gs>
                      </a:gsLst>
                      <a:lin ang="7338000" scaled="0"/>
                    </a:gra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EEB4503-E270-4247-D127-49F3B50A9BD0}"/>
                      </a:ext>
                    </a:extLst>
                  </p:cNvPr>
                  <p:cNvCxnSpPr/>
                  <p:nvPr/>
                </p:nvCxnSpPr>
                <p:spPr bwMode="auto">
                  <a:xfrm>
                    <a:off x="238125" y="2168525"/>
                    <a:ext cx="1588" cy="558800"/>
                  </a:xfrm>
                  <a:prstGeom prst="line">
                    <a:avLst/>
                  </a:prstGeom>
                  <a:ln w="53975" cap="rnd">
                    <a:gradFill>
                      <a:gsLst>
                        <a:gs pos="0">
                          <a:srgbClr val="002060"/>
                        </a:gs>
                        <a:gs pos="68000">
                          <a:schemeClr val="bg1"/>
                        </a:gs>
                        <a:gs pos="26000">
                          <a:srgbClr val="7030A0"/>
                        </a:gs>
                        <a:gs pos="100000">
                          <a:srgbClr val="7030A0"/>
                        </a:gs>
                      </a:gsLst>
                      <a:lin ang="10800000" scaled="0"/>
                    </a:gradFill>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E9FCA2CF-D3C5-915D-4DE2-97C699B945EA}"/>
                      </a:ext>
                    </a:extLst>
                  </p:cNvPr>
                  <p:cNvGrpSpPr/>
                  <p:nvPr/>
                </p:nvGrpSpPr>
                <p:grpSpPr bwMode="auto">
                  <a:xfrm>
                    <a:off x="1606354" y="709331"/>
                    <a:ext cx="365323" cy="630839"/>
                    <a:chOff x="4581191" y="3889299"/>
                    <a:chExt cx="838604" cy="1447798"/>
                  </a:xfrm>
                  <a:scene3d>
                    <a:camera prst="orthographicFront">
                      <a:rot lat="0" lon="0" rev="0"/>
                    </a:camera>
                    <a:lightRig rig="threePt" dir="t"/>
                  </a:scene3d>
                </p:grpSpPr>
                <p:sp>
                  <p:nvSpPr>
                    <p:cNvPr id="34" name="Isosceles Triangle 110">
                      <a:extLst>
                        <a:ext uri="{FF2B5EF4-FFF2-40B4-BE49-F238E27FC236}">
                          <a16:creationId xmlns:a16="http://schemas.microsoft.com/office/drawing/2014/main" id="{2F310991-3F74-6DE2-E766-A1E4C829029C}"/>
                        </a:ext>
                      </a:extLst>
                    </p:cNvPr>
                    <p:cNvSpPr/>
                    <p:nvPr/>
                  </p:nvSpPr>
                  <p:spPr>
                    <a:xfrm rot="10800000">
                      <a:off x="4581595" y="4159461"/>
                      <a:ext cx="838200" cy="1177636"/>
                    </a:xfrm>
                    <a:prstGeom prst="triangle">
                      <a:avLst/>
                    </a:prstGeom>
                    <a:gradFill>
                      <a:gsLst>
                        <a:gs pos="35000">
                          <a:schemeClr val="bg1"/>
                        </a:gs>
                        <a:gs pos="75000">
                          <a:srgbClr val="1B001B"/>
                        </a:gs>
                        <a:gs pos="49000">
                          <a:schemeClr val="tx1">
                            <a:lumMod val="50000"/>
                            <a:lumOff val="50000"/>
                          </a:schemeClr>
                        </a:gs>
                        <a:gs pos="17000">
                          <a:schemeClr val="tx1">
                            <a:lumMod val="50000"/>
                            <a:lumOff val="50000"/>
                          </a:schemeClr>
                        </a:gs>
                      </a:gsLst>
                      <a:lin ang="10200000" scaled="0"/>
                    </a:gradFill>
                    <a:ln w="0">
                      <a:noFill/>
                    </a:ln>
                    <a:effectLst>
                      <a:reflection blurRad="25400" stA="58000" dist="127000" dir="5400000" sy="-100000" algn="bl" rotWithShape="0"/>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a:ea typeface="Times New Roman"/>
                          <a:cs typeface="Times New Roman"/>
                        </a:rPr>
                        <a:t> </a:t>
                      </a:r>
                      <a:endParaRPr lang="en-US" sz="1100">
                        <a:ea typeface="Calibri"/>
                        <a:cs typeface="Times New Roman"/>
                      </a:endParaRPr>
                    </a:p>
                  </p:txBody>
                </p:sp>
                <p:sp>
                  <p:nvSpPr>
                    <p:cNvPr id="35" name="Can 34">
                      <a:extLst>
                        <a:ext uri="{FF2B5EF4-FFF2-40B4-BE49-F238E27FC236}">
                          <a16:creationId xmlns:a16="http://schemas.microsoft.com/office/drawing/2014/main" id="{5AD28FA4-16C5-CDFA-C400-38C4B6FBE3FB}"/>
                        </a:ext>
                      </a:extLst>
                    </p:cNvPr>
                    <p:cNvSpPr/>
                    <p:nvPr/>
                  </p:nvSpPr>
                  <p:spPr>
                    <a:xfrm>
                      <a:off x="4581592" y="3889299"/>
                      <a:ext cx="838200" cy="471056"/>
                    </a:xfrm>
                    <a:prstGeom prst="can">
                      <a:avLst/>
                    </a:prstGeom>
                    <a:gradFill>
                      <a:gsLst>
                        <a:gs pos="0">
                          <a:schemeClr val="tx1">
                            <a:lumMod val="50000"/>
                            <a:lumOff val="50000"/>
                          </a:schemeClr>
                        </a:gs>
                        <a:gs pos="79000">
                          <a:srgbClr val="1B001B"/>
                        </a:gs>
                        <a:gs pos="18000">
                          <a:schemeClr val="bg1"/>
                        </a:gs>
                        <a:gs pos="52000">
                          <a:schemeClr val="tx1">
                            <a:lumMod val="50000"/>
                            <a:lumOff val="50000"/>
                          </a:schemeClr>
                        </a:gs>
                      </a:gsLst>
                      <a:lin ang="21594000" scaled="0"/>
                    </a:gradFill>
                    <a:ln w="0">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dirty="0">
                          <a:ea typeface="Times New Roman"/>
                          <a:cs typeface="Times New Roman"/>
                        </a:rPr>
                        <a:t> </a:t>
                      </a:r>
                      <a:endParaRPr lang="en-US" sz="1100" dirty="0">
                        <a:ea typeface="Calibri"/>
                        <a:cs typeface="Times New Roman"/>
                      </a:endParaRPr>
                    </a:p>
                  </p:txBody>
                </p:sp>
                <p:sp>
                  <p:nvSpPr>
                    <p:cNvPr id="36" name="Oval 35">
                      <a:extLst>
                        <a:ext uri="{FF2B5EF4-FFF2-40B4-BE49-F238E27FC236}">
                          <a16:creationId xmlns:a16="http://schemas.microsoft.com/office/drawing/2014/main" id="{73797608-0E73-BF0B-4783-EDC721B5BC71}"/>
                        </a:ext>
                      </a:extLst>
                    </p:cNvPr>
                    <p:cNvSpPr/>
                    <p:nvPr/>
                  </p:nvSpPr>
                  <p:spPr>
                    <a:xfrm>
                      <a:off x="4581191" y="3890408"/>
                      <a:ext cx="838200" cy="114302"/>
                    </a:xfrm>
                    <a:prstGeom prst="ellipse">
                      <a:avLst/>
                    </a:prstGeom>
                    <a:gradFill flip="none" rotWithShape="1">
                      <a:gsLst>
                        <a:gs pos="83000">
                          <a:srgbClr val="1B001B"/>
                        </a:gs>
                        <a:gs pos="15000">
                          <a:schemeClr val="bg1">
                            <a:lumMod val="50000"/>
                          </a:schemeClr>
                        </a:gs>
                        <a:gs pos="46000">
                          <a:schemeClr val="bg1"/>
                        </a:gs>
                        <a:gs pos="58000">
                          <a:schemeClr val="bg1">
                            <a:lumMod val="50000"/>
                          </a:schemeClr>
                        </a:gs>
                      </a:gsLst>
                      <a:lin ang="45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a:ea typeface="Times New Roman"/>
                          <a:cs typeface="Times New Roman"/>
                        </a:rPr>
                        <a:t> </a:t>
                      </a:r>
                      <a:endParaRPr lang="en-US" sz="1100">
                        <a:ea typeface="Calibri"/>
                        <a:cs typeface="Times New Roman"/>
                      </a:endParaRPr>
                    </a:p>
                  </p:txBody>
                </p:sp>
              </p:grpSp>
              <p:cxnSp>
                <p:nvCxnSpPr>
                  <p:cNvPr id="16" name="Straight Connector 15">
                    <a:extLst>
                      <a:ext uri="{FF2B5EF4-FFF2-40B4-BE49-F238E27FC236}">
                        <a16:creationId xmlns:a16="http://schemas.microsoft.com/office/drawing/2014/main" id="{CFD4EECE-9B14-8582-857F-343383828294}"/>
                      </a:ext>
                    </a:extLst>
                  </p:cNvPr>
                  <p:cNvCxnSpPr/>
                  <p:nvPr/>
                </p:nvCxnSpPr>
                <p:spPr bwMode="auto">
                  <a:xfrm flipH="1">
                    <a:off x="1785400" y="172208"/>
                    <a:ext cx="2700" cy="545242"/>
                  </a:xfrm>
                  <a:prstGeom prst="line">
                    <a:avLst/>
                  </a:prstGeom>
                  <a:ln w="53975" cap="rnd">
                    <a:gradFill>
                      <a:gsLst>
                        <a:gs pos="11000">
                          <a:srgbClr val="2D223A"/>
                        </a:gs>
                        <a:gs pos="55000">
                          <a:schemeClr val="bg1">
                            <a:lumMod val="75000"/>
                          </a:schemeClr>
                        </a:gs>
                        <a:gs pos="99000">
                          <a:schemeClr val="bg1">
                            <a:lumMod val="65000"/>
                          </a:schemeClr>
                        </a:gs>
                        <a:gs pos="75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7617D7F-2324-90BA-6D4A-D1047D67E392}"/>
                      </a:ext>
                    </a:extLst>
                  </p:cNvPr>
                  <p:cNvCxnSpPr/>
                  <p:nvPr/>
                </p:nvCxnSpPr>
                <p:spPr bwMode="auto">
                  <a:xfrm flipH="1">
                    <a:off x="233363" y="171195"/>
                    <a:ext cx="1552575" cy="1031338"/>
                  </a:xfrm>
                  <a:prstGeom prst="line">
                    <a:avLst/>
                  </a:prstGeom>
                  <a:ln w="53975" cap="rnd">
                    <a:gradFill>
                      <a:gsLst>
                        <a:gs pos="51000">
                          <a:schemeClr val="bg1">
                            <a:lumMod val="0"/>
                            <a:lumOff val="100000"/>
                          </a:schemeClr>
                        </a:gs>
                        <a:gs pos="49000">
                          <a:srgbClr val="2D223A"/>
                        </a:gs>
                        <a:gs pos="50000">
                          <a:srgbClr val="CCCCCC"/>
                        </a:gs>
                        <a:gs pos="52000">
                          <a:srgbClr val="989898"/>
                        </a:gs>
                      </a:gsLst>
                      <a:lin ang="18210000" scaled="0"/>
                    </a:gra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BA7D16A-BEF3-5F47-FD1A-7CFA8B3AA5F8}"/>
                      </a:ext>
                    </a:extLst>
                  </p:cNvPr>
                  <p:cNvSpPr/>
                  <p:nvPr/>
                </p:nvSpPr>
                <p:spPr bwMode="auto">
                  <a:xfrm>
                    <a:off x="785770" y="796298"/>
                    <a:ext cx="68259" cy="1175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dirty="0">
                        <a:ea typeface="Times New Roman"/>
                        <a:cs typeface="Times New Roman"/>
                      </a:rPr>
                      <a:t> </a:t>
                    </a:r>
                    <a:endParaRPr lang="en-US" sz="1100" dirty="0">
                      <a:ea typeface="Calibri"/>
                      <a:cs typeface="Times New Roman"/>
                    </a:endParaRPr>
                  </a:p>
                </p:txBody>
              </p:sp>
              <p:cxnSp>
                <p:nvCxnSpPr>
                  <p:cNvPr id="19" name="Curved Connector 18">
                    <a:extLst>
                      <a:ext uri="{FF2B5EF4-FFF2-40B4-BE49-F238E27FC236}">
                        <a16:creationId xmlns:a16="http://schemas.microsoft.com/office/drawing/2014/main" id="{221D67DC-FCE1-9968-407C-9D058C357611}"/>
                      </a:ext>
                    </a:extLst>
                  </p:cNvPr>
                  <p:cNvCxnSpPr>
                    <a:cxnSpLocks noChangeAspect="1"/>
                  </p:cNvCxnSpPr>
                  <p:nvPr/>
                </p:nvCxnSpPr>
                <p:spPr bwMode="auto">
                  <a:xfrm rot="16200000" flipH="1">
                    <a:off x="685112" y="798697"/>
                    <a:ext cx="193675" cy="68263"/>
                  </a:xfrm>
                  <a:prstGeom prst="curvedConnector3">
                    <a:avLst>
                      <a:gd name="adj1" fmla="val 50000"/>
                    </a:avLst>
                  </a:prstGeom>
                  <a:ln w="53975">
                    <a:gradFill flip="none" rotWithShape="1">
                      <a:gsLst>
                        <a:gs pos="86000">
                          <a:srgbClr val="221A2C"/>
                        </a:gs>
                        <a:gs pos="40000">
                          <a:srgbClr val="2D223A"/>
                        </a:gs>
                        <a:gs pos="65000">
                          <a:schemeClr val="bg1">
                            <a:lumMod val="75000"/>
                          </a:schemeClr>
                        </a:gs>
                        <a:gs pos="48000">
                          <a:schemeClr val="bg1">
                            <a:lumMod val="85000"/>
                          </a:schemeClr>
                        </a:gs>
                        <a:gs pos="56000">
                          <a:schemeClr val="bg1"/>
                        </a:gs>
                      </a:gsLst>
                      <a:lin ang="12600000" scaled="0"/>
                      <a:tileRect/>
                    </a:gra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DDE4896-5ADE-6FB6-7680-B26B3C7AB6CC}"/>
                      </a:ext>
                    </a:extLst>
                  </p:cNvPr>
                  <p:cNvCxnSpPr/>
                  <p:nvPr/>
                </p:nvCxnSpPr>
                <p:spPr bwMode="auto">
                  <a:xfrm flipH="1" flipV="1">
                    <a:off x="14296" y="2037561"/>
                    <a:ext cx="249238" cy="152400"/>
                  </a:xfrm>
                  <a:prstGeom prst="line">
                    <a:avLst/>
                  </a:prstGeom>
                  <a:ln w="82550" cap="rnd">
                    <a:gradFill>
                      <a:gsLst>
                        <a:gs pos="28000">
                          <a:srgbClr val="2D223A"/>
                        </a:gs>
                        <a:gs pos="66000">
                          <a:schemeClr val="bg1"/>
                        </a:gs>
                        <a:gs pos="43000">
                          <a:srgbClr val="7030A0"/>
                        </a:gs>
                        <a:gs pos="88000">
                          <a:srgbClr val="7030A0"/>
                        </a:gs>
                      </a:gsLst>
                      <a:lin ang="20400000" scaled="0"/>
                    </a:gradFill>
                  </a:ln>
                  <a:effectLst/>
                </p:spPr>
                <p:style>
                  <a:lnRef idx="2">
                    <a:schemeClr val="accent1"/>
                  </a:lnRef>
                  <a:fillRef idx="0">
                    <a:schemeClr val="accent1"/>
                  </a:fillRef>
                  <a:effectRef idx="1">
                    <a:schemeClr val="accent1"/>
                  </a:effectRef>
                  <a:fontRef idx="minor">
                    <a:schemeClr val="tx1"/>
                  </a:fontRef>
                </p:style>
              </p:cxnSp>
              <p:sp>
                <p:nvSpPr>
                  <p:cNvPr id="21" name="Parallelogram 20">
                    <a:extLst>
                      <a:ext uri="{FF2B5EF4-FFF2-40B4-BE49-F238E27FC236}">
                        <a16:creationId xmlns:a16="http://schemas.microsoft.com/office/drawing/2014/main" id="{4427BBE6-70DF-464D-B466-46B54E427D21}"/>
                      </a:ext>
                    </a:extLst>
                  </p:cNvPr>
                  <p:cNvSpPr/>
                  <p:nvPr/>
                </p:nvSpPr>
                <p:spPr>
                  <a:xfrm rot="1906652">
                    <a:off x="117459" y="2077778"/>
                    <a:ext cx="280976" cy="71457"/>
                  </a:xfrm>
                  <a:prstGeom prst="parallelogram">
                    <a:avLst>
                      <a:gd name="adj" fmla="val 86394"/>
                    </a:avLst>
                  </a:prstGeom>
                  <a:gradFill>
                    <a:gsLst>
                      <a:gs pos="77000">
                        <a:schemeClr val="bg1"/>
                      </a:gs>
                      <a:gs pos="43000">
                        <a:srgbClr val="2D223A"/>
                      </a:gs>
                      <a:gs pos="59000">
                        <a:srgbClr val="7030A0"/>
                      </a:gs>
                      <a:gs pos="100000">
                        <a:srgbClr val="7030A0"/>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Connector 21">
                    <a:extLst>
                      <a:ext uri="{FF2B5EF4-FFF2-40B4-BE49-F238E27FC236}">
                        <a16:creationId xmlns:a16="http://schemas.microsoft.com/office/drawing/2014/main" id="{27A3F596-7456-F7A2-87E3-986DA07041E2}"/>
                      </a:ext>
                    </a:extLst>
                  </p:cNvPr>
                  <p:cNvCxnSpPr/>
                  <p:nvPr/>
                </p:nvCxnSpPr>
                <p:spPr bwMode="auto">
                  <a:xfrm flipH="1" flipV="1">
                    <a:off x="71440" y="1979614"/>
                    <a:ext cx="333375" cy="207962"/>
                  </a:xfrm>
                  <a:prstGeom prst="line">
                    <a:avLst/>
                  </a:prstGeom>
                  <a:ln w="82550" cap="rnd">
                    <a:gradFill flip="none" rotWithShape="1">
                      <a:gsLst>
                        <a:gs pos="85000">
                          <a:schemeClr val="bg1"/>
                        </a:gs>
                        <a:gs pos="44000">
                          <a:srgbClr val="2D223A"/>
                        </a:gs>
                        <a:gs pos="73000">
                          <a:srgbClr val="BFBFBF"/>
                        </a:gs>
                        <a:gs pos="64000">
                          <a:schemeClr val="tx1">
                            <a:lumMod val="50000"/>
                            <a:lumOff val="50000"/>
                          </a:schemeClr>
                        </a:gs>
                        <a:gs pos="95000">
                          <a:schemeClr val="tx1">
                            <a:lumMod val="50000"/>
                            <a:lumOff val="50000"/>
                          </a:schemeClr>
                        </a:gs>
                      </a:gsLst>
                      <a:lin ang="21000000" scaled="0"/>
                      <a:tileRect/>
                    </a:gradFill>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A206D588-FF44-59F5-CDB4-DFEB50CABABA}"/>
                      </a:ext>
                    </a:extLst>
                  </p:cNvPr>
                  <p:cNvSpPr/>
                  <p:nvPr/>
                </p:nvSpPr>
                <p:spPr bwMode="auto">
                  <a:xfrm>
                    <a:off x="3164" y="2057135"/>
                    <a:ext cx="115883" cy="984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dirty="0">
                        <a:ea typeface="Times New Roman"/>
                        <a:cs typeface="Times New Roman"/>
                      </a:rPr>
                      <a:t> </a:t>
                    </a:r>
                    <a:endParaRPr lang="en-US" sz="1100" dirty="0">
                      <a:ea typeface="Calibri"/>
                      <a:cs typeface="Times New Roman"/>
                    </a:endParaRPr>
                  </a:p>
                </p:txBody>
              </p:sp>
              <p:sp>
                <p:nvSpPr>
                  <p:cNvPr id="24" name="Rectangle 23">
                    <a:extLst>
                      <a:ext uri="{FF2B5EF4-FFF2-40B4-BE49-F238E27FC236}">
                        <a16:creationId xmlns:a16="http://schemas.microsoft.com/office/drawing/2014/main" id="{53046249-4C92-1619-D793-0CCD525FB09F}"/>
                      </a:ext>
                    </a:extLst>
                  </p:cNvPr>
                  <p:cNvSpPr/>
                  <p:nvPr/>
                </p:nvSpPr>
                <p:spPr bwMode="auto">
                  <a:xfrm>
                    <a:off x="293665" y="2185759"/>
                    <a:ext cx="49210" cy="131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a:ea typeface="Times New Roman"/>
                        <a:cs typeface="Times New Roman"/>
                      </a:rPr>
                      <a:t> </a:t>
                    </a:r>
                    <a:endParaRPr lang="en-US" sz="1100">
                      <a:ea typeface="Calibri"/>
                      <a:cs typeface="Times New Roman"/>
                    </a:endParaRPr>
                  </a:p>
                </p:txBody>
              </p:sp>
              <p:sp>
                <p:nvSpPr>
                  <p:cNvPr id="25" name="Rectangle 24">
                    <a:extLst>
                      <a:ext uri="{FF2B5EF4-FFF2-40B4-BE49-F238E27FC236}">
                        <a16:creationId xmlns:a16="http://schemas.microsoft.com/office/drawing/2014/main" id="{90E25B93-958A-6E5D-A848-83A8BE0C9D44}"/>
                      </a:ext>
                    </a:extLst>
                  </p:cNvPr>
                  <p:cNvSpPr/>
                  <p:nvPr/>
                </p:nvSpPr>
                <p:spPr bwMode="auto">
                  <a:xfrm>
                    <a:off x="-22235" y="1917394"/>
                    <a:ext cx="115883" cy="1984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15000"/>
                      </a:lnSpc>
                      <a:spcAft>
                        <a:spcPts val="1000"/>
                      </a:spcAft>
                      <a:defRPr/>
                    </a:pPr>
                    <a:r>
                      <a:rPr lang="en-US" sz="1100" dirty="0">
                        <a:ea typeface="Times New Roman"/>
                        <a:cs typeface="Times New Roman"/>
                      </a:rPr>
                      <a:t> </a:t>
                    </a:r>
                    <a:endParaRPr lang="en-US" sz="1100" dirty="0">
                      <a:ea typeface="Calibri"/>
                      <a:cs typeface="Times New Roman"/>
                    </a:endParaRPr>
                  </a:p>
                </p:txBody>
              </p:sp>
              <p:sp>
                <p:nvSpPr>
                  <p:cNvPr id="26" name="Parallelogram 25">
                    <a:extLst>
                      <a:ext uri="{FF2B5EF4-FFF2-40B4-BE49-F238E27FC236}">
                        <a16:creationId xmlns:a16="http://schemas.microsoft.com/office/drawing/2014/main" id="{36D02093-F267-BEAB-E18F-0656F86FF176}"/>
                      </a:ext>
                    </a:extLst>
                  </p:cNvPr>
                  <p:cNvSpPr/>
                  <p:nvPr/>
                </p:nvSpPr>
                <p:spPr>
                  <a:xfrm rot="1906652">
                    <a:off x="90474" y="1987264"/>
                    <a:ext cx="336536" cy="69870"/>
                  </a:xfrm>
                  <a:prstGeom prst="parallelogram">
                    <a:avLst>
                      <a:gd name="adj" fmla="val 86394"/>
                    </a:avLst>
                  </a:prstGeom>
                  <a:gradFill>
                    <a:gsLst>
                      <a:gs pos="89000">
                        <a:schemeClr val="bg1"/>
                      </a:gs>
                      <a:gs pos="35000">
                        <a:srgbClr val="2D223A"/>
                      </a:gs>
                      <a:gs pos="58000">
                        <a:srgbClr val="989898"/>
                      </a:gs>
                      <a:gs pos="100000">
                        <a:schemeClr val="tx1">
                          <a:lumMod val="50000"/>
                          <a:lumOff val="50000"/>
                        </a:schemeClr>
                      </a:gs>
                    </a:gsLst>
                    <a:lin ang="14400000" scaled="0"/>
                  </a:gra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 name="Straight Connector 26">
                    <a:extLst>
                      <a:ext uri="{FF2B5EF4-FFF2-40B4-BE49-F238E27FC236}">
                        <a16:creationId xmlns:a16="http://schemas.microsoft.com/office/drawing/2014/main" id="{2F880F34-171A-0EE2-1DCA-099A0318D091}"/>
                      </a:ext>
                    </a:extLst>
                  </p:cNvPr>
                  <p:cNvCxnSpPr/>
                  <p:nvPr/>
                </p:nvCxnSpPr>
                <p:spPr bwMode="auto">
                  <a:xfrm>
                    <a:off x="233362" y="1206500"/>
                    <a:ext cx="3175" cy="787400"/>
                  </a:xfrm>
                  <a:prstGeom prst="line">
                    <a:avLst/>
                  </a:prstGeom>
                  <a:ln w="53975" cap="rnd">
                    <a:gradFill>
                      <a:gsLst>
                        <a:gs pos="19000">
                          <a:srgbClr val="2D223A"/>
                        </a:gs>
                        <a:gs pos="64000">
                          <a:schemeClr val="bg1">
                            <a:lumMod val="85000"/>
                          </a:schemeClr>
                        </a:gs>
                        <a:gs pos="94000">
                          <a:schemeClr val="bg1">
                            <a:lumMod val="65000"/>
                          </a:schemeClr>
                        </a:gs>
                        <a:gs pos="79000">
                          <a:schemeClr val="bg1"/>
                        </a:gs>
                      </a:gsLst>
                      <a:lin ang="10800000" scaled="0"/>
                    </a:gradFill>
                  </a:ln>
                  <a:effectLst/>
                </p:spPr>
                <p:style>
                  <a:lnRef idx="2">
                    <a:schemeClr val="accent1"/>
                  </a:lnRef>
                  <a:fillRef idx="0">
                    <a:schemeClr val="accent1"/>
                  </a:fillRef>
                  <a:effectRef idx="1">
                    <a:schemeClr val="accent1"/>
                  </a:effectRef>
                  <a:fontRef idx="minor">
                    <a:schemeClr val="tx1"/>
                  </a:fontRef>
                </p:style>
              </p:cxnSp>
              <p:sp>
                <p:nvSpPr>
                  <p:cNvPr id="28" name="Parallelogram 27">
                    <a:extLst>
                      <a:ext uri="{FF2B5EF4-FFF2-40B4-BE49-F238E27FC236}">
                        <a16:creationId xmlns:a16="http://schemas.microsoft.com/office/drawing/2014/main" id="{FFE01ED3-51C5-B0F9-6C11-1F27397D2855}"/>
                      </a:ext>
                    </a:extLst>
                  </p:cNvPr>
                  <p:cNvSpPr/>
                  <p:nvPr/>
                </p:nvSpPr>
                <p:spPr>
                  <a:xfrm rot="20527654">
                    <a:off x="277791" y="2063486"/>
                    <a:ext cx="160330" cy="65107"/>
                  </a:xfrm>
                  <a:prstGeom prst="parallelogram">
                    <a:avLst>
                      <a:gd name="adj" fmla="val 31892"/>
                    </a:avLst>
                  </a:prstGeom>
                  <a:gradFill>
                    <a:gsLst>
                      <a:gs pos="2000">
                        <a:schemeClr val="bg1"/>
                      </a:gs>
                      <a:gs pos="40000">
                        <a:schemeClr val="tx1">
                          <a:lumMod val="65000"/>
                          <a:lumOff val="35000"/>
                        </a:schemeClr>
                      </a:gs>
                      <a:gs pos="73000">
                        <a:srgbClr val="2D223A"/>
                      </a:gs>
                    </a:gsLst>
                    <a:lin ang="13800000" scaled="0"/>
                  </a:gra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96239186-EFFD-3374-D574-0E6F78F1817B}"/>
                      </a:ext>
                    </a:extLst>
                  </p:cNvPr>
                  <p:cNvSpPr/>
                  <p:nvPr/>
                </p:nvSpPr>
                <p:spPr>
                  <a:xfrm>
                    <a:off x="374624" y="2036492"/>
                    <a:ext cx="152394" cy="106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Parallelogram 29">
                    <a:extLst>
                      <a:ext uri="{FF2B5EF4-FFF2-40B4-BE49-F238E27FC236}">
                        <a16:creationId xmlns:a16="http://schemas.microsoft.com/office/drawing/2014/main" id="{CF004575-4071-719A-A827-A098A861BE6A}"/>
                      </a:ext>
                    </a:extLst>
                  </p:cNvPr>
                  <p:cNvSpPr/>
                  <p:nvPr/>
                </p:nvSpPr>
                <p:spPr>
                  <a:xfrm rot="20527654">
                    <a:off x="253979" y="2141297"/>
                    <a:ext cx="160331" cy="55578"/>
                  </a:xfrm>
                  <a:prstGeom prst="parallelogram">
                    <a:avLst>
                      <a:gd name="adj" fmla="val 31892"/>
                    </a:avLst>
                  </a:prstGeom>
                  <a:gradFill>
                    <a:gsLst>
                      <a:gs pos="100000">
                        <a:schemeClr val="bg1"/>
                      </a:gs>
                      <a:gs pos="25000">
                        <a:srgbClr val="421C5E"/>
                      </a:gs>
                      <a:gs pos="75000">
                        <a:schemeClr val="tx1">
                          <a:lumMod val="75000"/>
                          <a:lumOff val="25000"/>
                        </a:schemeClr>
                      </a:gs>
                      <a:gs pos="100000">
                        <a:schemeClr val="tx1">
                          <a:lumMod val="50000"/>
                          <a:lumOff val="50000"/>
                        </a:schemeClr>
                      </a:gs>
                    </a:gsLst>
                    <a:lin ang="3000000" scaled="0"/>
                  </a:gra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1" name="Straight Connector 30">
                    <a:extLst>
                      <a:ext uri="{FF2B5EF4-FFF2-40B4-BE49-F238E27FC236}">
                        <a16:creationId xmlns:a16="http://schemas.microsoft.com/office/drawing/2014/main" id="{0C006D94-B158-3291-8EBC-9DAA4C96DA55}"/>
                      </a:ext>
                    </a:extLst>
                  </p:cNvPr>
                  <p:cNvCxnSpPr/>
                  <p:nvPr/>
                </p:nvCxnSpPr>
                <p:spPr>
                  <a:xfrm flipV="1">
                    <a:off x="288902" y="2085718"/>
                    <a:ext cx="454006" cy="1429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arallelogram 31">
                    <a:extLst>
                      <a:ext uri="{FF2B5EF4-FFF2-40B4-BE49-F238E27FC236}">
                        <a16:creationId xmlns:a16="http://schemas.microsoft.com/office/drawing/2014/main" id="{A8525BDA-BBD6-B273-EB52-4A303BC9708D}"/>
                      </a:ext>
                    </a:extLst>
                  </p:cNvPr>
                  <p:cNvSpPr/>
                  <p:nvPr/>
                </p:nvSpPr>
                <p:spPr>
                  <a:xfrm rot="20527654">
                    <a:off x="330176" y="2106362"/>
                    <a:ext cx="161918" cy="66694"/>
                  </a:xfrm>
                  <a:prstGeom prst="parallelogram">
                    <a:avLst>
                      <a:gd name="adj" fmla="val 318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D7C6C01E-5B8A-38DA-E380-ED4FB68F4138}"/>
                      </a:ext>
                    </a:extLst>
                  </p:cNvPr>
                  <p:cNvSpPr/>
                  <p:nvPr/>
                </p:nvSpPr>
                <p:spPr>
                  <a:xfrm>
                    <a:off x="347638" y="2136532"/>
                    <a:ext cx="153981" cy="106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0" name="Straight Connector 9">
                  <a:extLst>
                    <a:ext uri="{FF2B5EF4-FFF2-40B4-BE49-F238E27FC236}">
                      <a16:creationId xmlns:a16="http://schemas.microsoft.com/office/drawing/2014/main" id="{8FACF59E-7B2D-3CEE-9D0F-DBF46EC5DBBE}"/>
                    </a:ext>
                  </a:extLst>
                </p:cNvPr>
                <p:cNvCxnSpPr/>
                <p:nvPr/>
              </p:nvCxnSpPr>
              <p:spPr>
                <a:xfrm>
                  <a:off x="-365656" y="1747838"/>
                  <a:ext cx="658551" cy="403364"/>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EDE1188-F0B5-1092-0F95-7F35DCA72F15}"/>
                    </a:ext>
                  </a:extLst>
                </p:cNvPr>
                <p:cNvCxnSpPr/>
                <p:nvPr/>
              </p:nvCxnSpPr>
              <p:spPr>
                <a:xfrm>
                  <a:off x="-395286" y="1757362"/>
                  <a:ext cx="658551" cy="403364"/>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Curved Connector 7">
                <a:extLst>
                  <a:ext uri="{FF2B5EF4-FFF2-40B4-BE49-F238E27FC236}">
                    <a16:creationId xmlns:a16="http://schemas.microsoft.com/office/drawing/2014/main" id="{1E43CEAE-6BF8-E8CD-4022-159D9533E6DB}"/>
                  </a:ext>
                </a:extLst>
              </p:cNvPr>
              <p:cNvCxnSpPr>
                <a:cxnSpLocks noChangeAspect="1"/>
              </p:cNvCxnSpPr>
              <p:nvPr/>
            </p:nvCxnSpPr>
            <p:spPr bwMode="auto">
              <a:xfrm rot="16200000" flipH="1">
                <a:off x="2340255" y="1848073"/>
                <a:ext cx="303187" cy="106897"/>
              </a:xfrm>
              <a:prstGeom prst="curvedConnector3">
                <a:avLst>
                  <a:gd name="adj1" fmla="val 50000"/>
                </a:avLst>
              </a:prstGeom>
              <a:ln w="53975">
                <a:gradFill flip="none" rotWithShape="1">
                  <a:gsLst>
                    <a:gs pos="86000">
                      <a:srgbClr val="221A2C"/>
                    </a:gs>
                    <a:gs pos="40000">
                      <a:srgbClr val="2D223A"/>
                    </a:gs>
                    <a:gs pos="65000">
                      <a:schemeClr val="bg1">
                        <a:lumMod val="75000"/>
                      </a:schemeClr>
                    </a:gs>
                    <a:gs pos="48000">
                      <a:schemeClr val="bg1">
                        <a:lumMod val="85000"/>
                      </a:schemeClr>
                    </a:gs>
                    <a:gs pos="56000">
                      <a:schemeClr val="bg1"/>
                    </a:gs>
                  </a:gsLst>
                  <a:lin ang="12600000" scaled="0"/>
                  <a:tileRect/>
                </a:gradFill>
              </a:ln>
              <a:effectLst/>
            </p:spPr>
            <p:style>
              <a:lnRef idx="2">
                <a:schemeClr val="accent1"/>
              </a:lnRef>
              <a:fillRef idx="0">
                <a:schemeClr val="accent1"/>
              </a:fillRef>
              <a:effectRef idx="1">
                <a:schemeClr val="accent1"/>
              </a:effectRef>
              <a:fontRef idx="minor">
                <a:schemeClr val="tx1"/>
              </a:fontRef>
            </p:style>
          </p:cxnSp>
        </p:grpSp>
      </p:grpSp>
      <p:grpSp>
        <p:nvGrpSpPr>
          <p:cNvPr id="43" name="Group 4">
            <a:extLst>
              <a:ext uri="{FF2B5EF4-FFF2-40B4-BE49-F238E27FC236}">
                <a16:creationId xmlns:a16="http://schemas.microsoft.com/office/drawing/2014/main" id="{2019A7C8-502E-2E80-6FCE-B893D58DAD93}"/>
              </a:ext>
            </a:extLst>
          </p:cNvPr>
          <p:cNvGrpSpPr>
            <a:grpSpLocks/>
          </p:cNvGrpSpPr>
          <p:nvPr/>
        </p:nvGrpSpPr>
        <p:grpSpPr bwMode="auto">
          <a:xfrm>
            <a:off x="7002576" y="1808018"/>
            <a:ext cx="2955538" cy="3241963"/>
            <a:chOff x="153" y="491"/>
            <a:chExt cx="2481" cy="3263"/>
          </a:xfrm>
        </p:grpSpPr>
        <p:pic>
          <p:nvPicPr>
            <p:cNvPr id="44" name="Picture 5">
              <a:extLst>
                <a:ext uri="{FF2B5EF4-FFF2-40B4-BE49-F238E27FC236}">
                  <a16:creationId xmlns:a16="http://schemas.microsoft.com/office/drawing/2014/main" id="{E7D22051-D441-117A-CC76-3F24B8BC0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 y="491"/>
              <a:ext cx="2091" cy="3263"/>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5" name="Object 6">
              <a:extLst>
                <a:ext uri="{FF2B5EF4-FFF2-40B4-BE49-F238E27FC236}">
                  <a16:creationId xmlns:a16="http://schemas.microsoft.com/office/drawing/2014/main" id="{217DF508-8DD6-2BB2-03F4-233092649BD3}"/>
                </a:ext>
              </a:extLst>
            </p:cNvPr>
            <p:cNvGraphicFramePr>
              <a:graphicFrameLocks noChangeAspect="1"/>
            </p:cNvGraphicFramePr>
            <p:nvPr>
              <p:extLst>
                <p:ext uri="{D42A27DB-BD31-4B8C-83A1-F6EECF244321}">
                  <p14:modId xmlns:p14="http://schemas.microsoft.com/office/powerpoint/2010/main" val="725325493"/>
                </p:ext>
              </p:extLst>
            </p:nvPr>
          </p:nvGraphicFramePr>
          <p:xfrm>
            <a:off x="330" y="996"/>
            <a:ext cx="421" cy="223"/>
          </p:xfrm>
          <a:graphic>
            <a:graphicData uri="http://schemas.openxmlformats.org/presentationml/2006/ole">
              <mc:AlternateContent xmlns:mc="http://schemas.openxmlformats.org/markup-compatibility/2006">
                <mc:Choice xmlns:v="urn:schemas-microsoft-com:vml" Requires="v">
                  <p:oleObj name="Equation" r:id="rId4" imgW="431640" imgH="228600" progId="Equation.3">
                    <p:embed/>
                  </p:oleObj>
                </mc:Choice>
                <mc:Fallback>
                  <p:oleObj name="Equation" r:id="rId4" imgW="431640" imgH="228600" progId="Equation.3">
                    <p:embed/>
                    <p:pic>
                      <p:nvPicPr>
                        <p:cNvPr id="12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 y="996"/>
                          <a:ext cx="421" cy="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7">
              <a:extLst>
                <a:ext uri="{FF2B5EF4-FFF2-40B4-BE49-F238E27FC236}">
                  <a16:creationId xmlns:a16="http://schemas.microsoft.com/office/drawing/2014/main" id="{4F1C91C5-B515-1371-7D95-B3C8883DCF1E}"/>
                </a:ext>
              </a:extLst>
            </p:cNvPr>
            <p:cNvGraphicFramePr>
              <a:graphicFrameLocks noChangeAspect="1"/>
            </p:cNvGraphicFramePr>
            <p:nvPr>
              <p:extLst>
                <p:ext uri="{D42A27DB-BD31-4B8C-83A1-F6EECF244321}">
                  <p14:modId xmlns:p14="http://schemas.microsoft.com/office/powerpoint/2010/main" val="1481696079"/>
                </p:ext>
              </p:extLst>
            </p:nvPr>
          </p:nvGraphicFramePr>
          <p:xfrm>
            <a:off x="153" y="1932"/>
            <a:ext cx="679" cy="416"/>
          </p:xfrm>
          <a:graphic>
            <a:graphicData uri="http://schemas.openxmlformats.org/presentationml/2006/ole">
              <mc:AlternateContent xmlns:mc="http://schemas.openxmlformats.org/markup-compatibility/2006">
                <mc:Choice xmlns:v="urn:schemas-microsoft-com:vml" Requires="v">
                  <p:oleObj name="Equation" r:id="rId6" imgW="736560" imgH="393480" progId="Equation.3">
                    <p:embed/>
                  </p:oleObj>
                </mc:Choice>
                <mc:Fallback>
                  <p:oleObj name="Equation" r:id="rId6" imgW="736560" imgH="393480" progId="Equation.3">
                    <p:embed/>
                    <p:pic>
                      <p:nvPicPr>
                        <p:cNvPr id="123"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 y="1932"/>
                          <a:ext cx="679" cy="416"/>
                        </a:xfrm>
                        <a:prstGeom prst="rect">
                          <a:avLst/>
                        </a:prstGeom>
                        <a:noFill/>
                        <a:ln>
                          <a:noFill/>
                        </a:ln>
                        <a:effectLst/>
                      </p:spPr>
                    </p:pic>
                  </p:oleObj>
                </mc:Fallback>
              </mc:AlternateContent>
            </a:graphicData>
          </a:graphic>
        </p:graphicFrame>
        <p:graphicFrame>
          <p:nvGraphicFramePr>
            <p:cNvPr id="47" name="Object 8">
              <a:extLst>
                <a:ext uri="{FF2B5EF4-FFF2-40B4-BE49-F238E27FC236}">
                  <a16:creationId xmlns:a16="http://schemas.microsoft.com/office/drawing/2014/main" id="{A88FFD66-67B9-5F5C-488B-32BCB37C48DB}"/>
                </a:ext>
              </a:extLst>
            </p:cNvPr>
            <p:cNvGraphicFramePr>
              <a:graphicFrameLocks noChangeAspect="1"/>
            </p:cNvGraphicFramePr>
            <p:nvPr>
              <p:extLst>
                <p:ext uri="{D42A27DB-BD31-4B8C-83A1-F6EECF244321}">
                  <p14:modId xmlns:p14="http://schemas.microsoft.com/office/powerpoint/2010/main" val="3815836075"/>
                </p:ext>
              </p:extLst>
            </p:nvPr>
          </p:nvGraphicFramePr>
          <p:xfrm>
            <a:off x="346" y="2845"/>
            <a:ext cx="293" cy="432"/>
          </p:xfrm>
          <a:graphic>
            <a:graphicData uri="http://schemas.openxmlformats.org/presentationml/2006/ole">
              <mc:AlternateContent xmlns:mc="http://schemas.openxmlformats.org/markup-compatibility/2006">
                <mc:Choice xmlns:v="urn:schemas-microsoft-com:vml" Requires="v">
                  <p:oleObj name="Equation" r:id="rId8" imgW="266400" imgH="393480" progId="Equation.3">
                    <p:embed/>
                  </p:oleObj>
                </mc:Choice>
                <mc:Fallback>
                  <p:oleObj name="Equation" r:id="rId8" imgW="266400" imgH="393480" progId="Equation.3">
                    <p:embed/>
                    <p:pic>
                      <p:nvPicPr>
                        <p:cNvPr id="124"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 y="2845"/>
                          <a:ext cx="293"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3701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815A-358A-4208-A827-8D98FCB79E0B}"/>
              </a:ext>
            </a:extLst>
          </p:cNvPr>
          <p:cNvSpPr>
            <a:spLocks noGrp="1"/>
          </p:cNvSpPr>
          <p:nvPr>
            <p:ph type="title"/>
          </p:nvPr>
        </p:nvSpPr>
        <p:spPr/>
        <p:txBody>
          <a:bodyPr/>
          <a:lstStyle/>
          <a:p>
            <a:r>
              <a:rPr lang="en-US" dirty="0"/>
              <a:t>Experimental Setup</a:t>
            </a:r>
          </a:p>
        </p:txBody>
      </p:sp>
      <p:sp>
        <p:nvSpPr>
          <p:cNvPr id="4" name="Text Box 7">
            <a:extLst>
              <a:ext uri="{FF2B5EF4-FFF2-40B4-BE49-F238E27FC236}">
                <a16:creationId xmlns:a16="http://schemas.microsoft.com/office/drawing/2014/main" id="{785AB4E8-78C4-9CA6-0653-43F007AA10E1}"/>
              </a:ext>
            </a:extLst>
          </p:cNvPr>
          <p:cNvSpPr txBox="1">
            <a:spLocks noChangeArrowheads="1"/>
          </p:cNvSpPr>
          <p:nvPr/>
        </p:nvSpPr>
        <p:spPr bwMode="auto">
          <a:xfrm>
            <a:off x="1358737" y="2161381"/>
            <a:ext cx="330731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2575" indent="-2825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 RF/Acoustic shielding room</a:t>
            </a: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Passive vibration isolation </a:t>
            </a: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UHV 10</a:t>
            </a:r>
            <a:r>
              <a:rPr lang="en-US" altLang="en-US" sz="1600" baseline="30000" dirty="0">
                <a:latin typeface="Cambria" panose="02040503050406030204" pitchFamily="18" charset="0"/>
                <a:ea typeface="Arial Unicode MS" pitchFamily="34" charset="-128"/>
              </a:rPr>
              <a:t>-11</a:t>
            </a:r>
            <a:r>
              <a:rPr lang="en-US" altLang="en-US" sz="1600" dirty="0">
                <a:latin typeface="Cambria" panose="02040503050406030204" pitchFamily="18" charset="0"/>
                <a:ea typeface="Arial Unicode MS" pitchFamily="34" charset="-128"/>
              </a:rPr>
              <a:t> </a:t>
            </a:r>
            <a:r>
              <a:rPr lang="en-US" altLang="en-US" sz="1600" dirty="0" err="1">
                <a:latin typeface="Cambria" panose="02040503050406030204" pitchFamily="18" charset="0"/>
                <a:ea typeface="Arial Unicode MS" pitchFamily="34" charset="-128"/>
              </a:rPr>
              <a:t>Torr</a:t>
            </a:r>
            <a:r>
              <a:rPr lang="en-US" altLang="en-US" sz="1600" dirty="0">
                <a:latin typeface="Cambria" panose="02040503050406030204" pitchFamily="18" charset="0"/>
                <a:ea typeface="Arial Unicode MS" pitchFamily="34" charset="-128"/>
              </a:rPr>
              <a:t> </a:t>
            </a: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Minimum temp: 300 </a:t>
            </a:r>
            <a:r>
              <a:rPr lang="en-US" altLang="en-US" sz="1600" dirty="0" err="1">
                <a:latin typeface="Cambria" panose="02040503050406030204" pitchFamily="18" charset="0"/>
                <a:ea typeface="Arial Unicode MS" pitchFamily="34" charset="-128"/>
              </a:rPr>
              <a:t>mK</a:t>
            </a:r>
            <a:endParaRPr lang="en-US" altLang="en-US" sz="1600" dirty="0">
              <a:latin typeface="Cambria" panose="02040503050406030204" pitchFamily="18" charset="0"/>
              <a:ea typeface="Arial Unicode MS" pitchFamily="34" charset="-128"/>
            </a:endParaRP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Magnetic field up to 9 T</a:t>
            </a: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rPr>
              <a:t>Cold cleavage stage</a:t>
            </a: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rPr>
              <a:t>Tip prep. in-situ (e-beam)</a:t>
            </a:r>
            <a:endParaRPr lang="en-US" altLang="en-US" sz="1600" dirty="0">
              <a:latin typeface="Cambria" panose="02040503050406030204" pitchFamily="18" charset="0"/>
              <a:ea typeface="Arial Unicode MS" pitchFamily="34" charset="-128"/>
            </a:endParaRP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LEED-Auger</a:t>
            </a: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rPr>
              <a:t>E-beam evaporator</a:t>
            </a:r>
            <a:endParaRPr lang="en-US" altLang="en-US" sz="1600" dirty="0">
              <a:latin typeface="Cambria" panose="02040503050406030204" pitchFamily="18" charset="0"/>
              <a:ea typeface="Arial Unicode MS" pitchFamily="34" charset="-128"/>
            </a:endParaRP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Substrate e-beam heater 1500</a:t>
            </a:r>
            <a:r>
              <a:rPr lang="en-US" altLang="en-US" sz="1600" baseline="30000" dirty="0">
                <a:latin typeface="Cambria" panose="02040503050406030204" pitchFamily="18" charset="0"/>
                <a:ea typeface="Arial Unicode MS" pitchFamily="34" charset="-128"/>
              </a:rPr>
              <a:t>o</a:t>
            </a:r>
            <a:r>
              <a:rPr lang="en-US" altLang="en-US" sz="1600" dirty="0">
                <a:latin typeface="Cambria" panose="02040503050406030204" pitchFamily="18" charset="0"/>
                <a:ea typeface="Arial Unicode MS" pitchFamily="34" charset="-128"/>
              </a:rPr>
              <a:t>C</a:t>
            </a:r>
          </a:p>
          <a:p>
            <a:pPr>
              <a:spcBef>
                <a:spcPct val="10000"/>
              </a:spcBef>
              <a:spcAft>
                <a:spcPct val="10000"/>
              </a:spcAft>
              <a:buClr>
                <a:srgbClr val="C00000"/>
              </a:buClr>
              <a:buFont typeface="Wingdings" panose="05000000000000000000" pitchFamily="2" charset="2"/>
              <a:buChar char="q"/>
            </a:pPr>
            <a:r>
              <a:rPr lang="en-US" altLang="en-US" sz="1600" dirty="0">
                <a:latin typeface="Cambria" panose="02040503050406030204" pitchFamily="18" charset="0"/>
                <a:ea typeface="Arial Unicode MS" pitchFamily="34" charset="-128"/>
              </a:rPr>
              <a:t>Substrate cooling stage -130</a:t>
            </a:r>
            <a:r>
              <a:rPr lang="en-US" altLang="en-US" sz="1600" baseline="30000" dirty="0">
                <a:latin typeface="Cambria" panose="02040503050406030204" pitchFamily="18" charset="0"/>
                <a:ea typeface="Arial Unicode MS" pitchFamily="34" charset="-128"/>
              </a:rPr>
              <a:t>o</a:t>
            </a:r>
            <a:r>
              <a:rPr lang="en-US" altLang="en-US" sz="1600" dirty="0">
                <a:latin typeface="Cambria" panose="02040503050406030204" pitchFamily="18" charset="0"/>
                <a:ea typeface="Arial Unicode MS" pitchFamily="34" charset="-128"/>
              </a:rPr>
              <a:t>C</a:t>
            </a:r>
          </a:p>
        </p:txBody>
      </p:sp>
      <p:sp>
        <p:nvSpPr>
          <p:cNvPr id="5" name="AutoShape 242">
            <a:extLst>
              <a:ext uri="{FF2B5EF4-FFF2-40B4-BE49-F238E27FC236}">
                <a16:creationId xmlns:a16="http://schemas.microsoft.com/office/drawing/2014/main" id="{F060FE00-DD8E-92CA-3AB2-E280A23ABF83}"/>
              </a:ext>
            </a:extLst>
          </p:cNvPr>
          <p:cNvSpPr>
            <a:spLocks noChangeArrowheads="1"/>
          </p:cNvSpPr>
          <p:nvPr/>
        </p:nvSpPr>
        <p:spPr bwMode="auto">
          <a:xfrm>
            <a:off x="1397662" y="1663681"/>
            <a:ext cx="6210906" cy="920750"/>
          </a:xfrm>
          <a:prstGeom prst="roundRect">
            <a:avLst>
              <a:gd name="adj" fmla="val 5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37130" rIns="0" bIns="137130"/>
          <a:lstStyle>
            <a:lvl1pPr marL="342900" indent="-342900" defTabSz="3524250">
              <a:spcBef>
                <a:spcPct val="20000"/>
              </a:spcBef>
              <a:buChar char="•"/>
              <a:defRPr sz="3200">
                <a:solidFill>
                  <a:schemeClr val="tx1"/>
                </a:solidFill>
                <a:latin typeface="Arial" panose="020B0604020202020204" pitchFamily="34" charset="0"/>
                <a:cs typeface="Arial" panose="020B0604020202020204" pitchFamily="34" charset="0"/>
              </a:defRPr>
            </a:lvl1pPr>
            <a:lvl2pPr defTabSz="35242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352425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352425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352425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3524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3524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3524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3524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lvl="1" algn="ctr">
              <a:spcBef>
                <a:spcPct val="0"/>
              </a:spcBef>
              <a:buClr>
                <a:srgbClr val="A32638"/>
              </a:buClr>
              <a:buNone/>
            </a:pPr>
            <a:r>
              <a:rPr lang="en-US" altLang="en-US" sz="2000" dirty="0" err="1">
                <a:latin typeface="Cambria" panose="02040503050406030204" pitchFamily="18" charset="0"/>
              </a:rPr>
              <a:t>Unisoku</a:t>
            </a:r>
            <a:r>
              <a:rPr lang="en-US" altLang="en-US" sz="2000" dirty="0">
                <a:latin typeface="Cambria" panose="02040503050406030204" pitchFamily="18" charset="0"/>
              </a:rPr>
              <a:t>  UHV-LT </a:t>
            </a:r>
            <a:r>
              <a:rPr lang="en-US" altLang="en-US" sz="2000" baseline="30000" dirty="0">
                <a:latin typeface="Cambria" panose="02040503050406030204" pitchFamily="18" charset="0"/>
              </a:rPr>
              <a:t>3</a:t>
            </a:r>
            <a:r>
              <a:rPr lang="en-US" altLang="en-US" sz="2000" dirty="0">
                <a:latin typeface="Cambria" panose="02040503050406030204" pitchFamily="18" charset="0"/>
              </a:rPr>
              <a:t>He Scanning Tunneling Microscope</a:t>
            </a:r>
          </a:p>
        </p:txBody>
      </p:sp>
      <p:pic>
        <p:nvPicPr>
          <p:cNvPr id="6" name="Picture 5">
            <a:extLst>
              <a:ext uri="{FF2B5EF4-FFF2-40B4-BE49-F238E27FC236}">
                <a16:creationId xmlns:a16="http://schemas.microsoft.com/office/drawing/2014/main" id="{BDE25709-4FA3-5992-A6A7-D9C6F0D07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0" y="2584431"/>
            <a:ext cx="5173033" cy="290983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6971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2D3A0A-F739-EB03-A169-78F1D49CF90B}"/>
              </a:ext>
            </a:extLst>
          </p:cNvPr>
          <p:cNvSpPr>
            <a:spLocks noGrp="1"/>
          </p:cNvSpPr>
          <p:nvPr>
            <p:ph type="title"/>
          </p:nvPr>
        </p:nvSpPr>
        <p:spPr>
          <a:xfrm>
            <a:off x="700635" y="914400"/>
            <a:ext cx="10691265" cy="735980"/>
          </a:xfrm>
        </p:spPr>
        <p:txBody>
          <a:bodyPr/>
          <a:lstStyle/>
          <a:p>
            <a:pPr algn="ctr"/>
            <a:r>
              <a:rPr lang="en-US" dirty="0"/>
              <a:t>Ultra High Vacuum</a:t>
            </a:r>
          </a:p>
        </p:txBody>
      </p:sp>
      <p:pic>
        <p:nvPicPr>
          <p:cNvPr id="6" name="Content Placeholder 5">
            <a:extLst>
              <a:ext uri="{FF2B5EF4-FFF2-40B4-BE49-F238E27FC236}">
                <a16:creationId xmlns:a16="http://schemas.microsoft.com/office/drawing/2014/main" id="{7A607083-BB5E-8CF3-95CC-AB7114C5EB52}"/>
              </a:ext>
            </a:extLst>
          </p:cNvPr>
          <p:cNvPicPr>
            <a:picLocks noGrp="1" noChangeAspect="1"/>
          </p:cNvPicPr>
          <p:nvPr>
            <p:ph idx="4294967295"/>
          </p:nvPr>
        </p:nvPicPr>
        <p:blipFill>
          <a:blip r:embed="rId2"/>
          <a:stretch>
            <a:fillRect/>
          </a:stretch>
        </p:blipFill>
        <p:spPr>
          <a:xfrm>
            <a:off x="3417367" y="1813157"/>
            <a:ext cx="5257800" cy="3740150"/>
          </a:xfrm>
          <a:prstGeom prst="roundRect">
            <a:avLst/>
          </a:prstGeom>
        </p:spPr>
      </p:pic>
    </p:spTree>
    <p:extLst>
      <p:ext uri="{BB962C8B-B14F-4D97-AF65-F5344CB8AC3E}">
        <p14:creationId xmlns:p14="http://schemas.microsoft.com/office/powerpoint/2010/main" val="3631951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05CFC6F3-2527-4CEB-7819-5D27792573E7}"/>
              </a:ext>
            </a:extLst>
          </p:cNvPr>
          <p:cNvSpPr txBox="1">
            <a:spLocks noChangeArrowheads="1"/>
          </p:cNvSpPr>
          <p:nvPr/>
        </p:nvSpPr>
        <p:spPr>
          <a:xfrm>
            <a:off x="1000125" y="1663700"/>
            <a:ext cx="8582025" cy="4114800"/>
          </a:xfrm>
          <a:prstGeom prst="rect">
            <a:avLst/>
          </a:prstGeom>
        </p:spPr>
        <p:txBody>
          <a:bodyPr vert="horz" lIns="68580" tIns="34290" rIns="68580" bIns="3429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1650" b="1" dirty="0">
                <a:solidFill>
                  <a:srgbClr val="C00000"/>
                </a:solidFill>
                <a:latin typeface="Times New Roman" panose="02020603050405020304" pitchFamily="18" charset="0"/>
                <a:cs typeface="Times New Roman" panose="02020603050405020304" pitchFamily="18" charset="0"/>
              </a:rPr>
              <a:t>Experiments:</a:t>
            </a: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 Nb films grown on Si (001)</a:t>
            </a: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 Nb films grown on Si (111) 	       </a:t>
            </a:r>
          </a:p>
        </p:txBody>
      </p:sp>
      <p:pic>
        <p:nvPicPr>
          <p:cNvPr id="6" name="Google Shape;323;ge5eba44ef7_0_10">
            <a:extLst>
              <a:ext uri="{FF2B5EF4-FFF2-40B4-BE49-F238E27FC236}">
                <a16:creationId xmlns:a16="http://schemas.microsoft.com/office/drawing/2014/main" id="{BCFA3E07-B7DD-B4CA-3AE5-D82932B837E9}"/>
              </a:ext>
            </a:extLst>
          </p:cNvPr>
          <p:cNvPicPr preferRelativeResize="0"/>
          <p:nvPr/>
        </p:nvPicPr>
        <p:blipFill>
          <a:blip r:embed="rId2">
            <a:alphaModFix/>
          </a:blip>
          <a:stretch>
            <a:fillRect/>
          </a:stretch>
        </p:blipFill>
        <p:spPr>
          <a:xfrm>
            <a:off x="1575601" y="2945591"/>
            <a:ext cx="2068498" cy="1891814"/>
          </a:xfrm>
          <a:prstGeom prst="rect">
            <a:avLst/>
          </a:prstGeom>
          <a:noFill/>
          <a:ln>
            <a:noFill/>
          </a:ln>
        </p:spPr>
      </p:pic>
      <p:sp>
        <p:nvSpPr>
          <p:cNvPr id="7" name="Google Shape;324;ge5eba44ef7_0_10">
            <a:extLst>
              <a:ext uri="{FF2B5EF4-FFF2-40B4-BE49-F238E27FC236}">
                <a16:creationId xmlns:a16="http://schemas.microsoft.com/office/drawing/2014/main" id="{D6C6DED0-2021-12BF-8E52-FCFC35350C10}"/>
              </a:ext>
            </a:extLst>
          </p:cNvPr>
          <p:cNvSpPr txBox="1"/>
          <p:nvPr/>
        </p:nvSpPr>
        <p:spPr>
          <a:xfrm>
            <a:off x="1575601" y="4837405"/>
            <a:ext cx="2068498" cy="69246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dirty="0">
                <a:latin typeface="Times New Roman"/>
                <a:ea typeface="Times New Roman"/>
                <a:cs typeface="Times New Roman"/>
                <a:sym typeface="Times New Roman"/>
              </a:rPr>
              <a:t>Topography</a:t>
            </a:r>
            <a:r>
              <a:rPr lang="en-US" sz="1200" dirty="0">
                <a:latin typeface="Times New Roman"/>
                <a:ea typeface="Times New Roman"/>
                <a:cs typeface="Times New Roman"/>
                <a:sym typeface="Times New Roman"/>
              </a:rPr>
              <a:t> </a:t>
            </a:r>
          </a:p>
          <a:p>
            <a:pPr marL="0" lvl="0" indent="0" algn="ctr" rtl="0">
              <a:spcBef>
                <a:spcPts val="0"/>
              </a:spcBef>
              <a:spcAft>
                <a:spcPts val="0"/>
              </a:spcAft>
              <a:buNone/>
            </a:pPr>
            <a:r>
              <a:rPr lang="en-US" sz="1050" dirty="0">
                <a:latin typeface="Times New Roman"/>
                <a:ea typeface="Times New Roman"/>
                <a:cs typeface="Times New Roman"/>
                <a:sym typeface="Times New Roman"/>
              </a:rPr>
              <a:t>Area is 500 nm x 500 nm.</a:t>
            </a:r>
            <a:endParaRPr sz="1050" dirty="0">
              <a:latin typeface="Times New Roman"/>
              <a:ea typeface="Times New Roman"/>
              <a:cs typeface="Times New Roman"/>
              <a:sym typeface="Times New Roman"/>
            </a:endParaRPr>
          </a:p>
          <a:p>
            <a:pPr marL="0" lvl="0" indent="0" algn="ctr" rtl="0">
              <a:spcBef>
                <a:spcPts val="0"/>
              </a:spcBef>
              <a:spcAft>
                <a:spcPts val="0"/>
              </a:spcAft>
              <a:buNone/>
            </a:pPr>
            <a:r>
              <a:rPr lang="en-US" sz="1050" dirty="0">
                <a:latin typeface="Times New Roman"/>
                <a:ea typeface="Times New Roman"/>
                <a:cs typeface="Times New Roman"/>
                <a:sym typeface="Times New Roman"/>
              </a:rPr>
              <a:t>Roughness is 2 nm</a:t>
            </a:r>
            <a:endParaRPr sz="1050" dirty="0">
              <a:latin typeface="Times New Roman"/>
              <a:ea typeface="Times New Roman"/>
              <a:cs typeface="Times New Roman"/>
              <a:sym typeface="Times New Roman"/>
            </a:endParaRPr>
          </a:p>
        </p:txBody>
      </p:sp>
      <p:pic>
        <p:nvPicPr>
          <p:cNvPr id="8" name="Google Shape;325;ge5eba44ef7_0_10">
            <a:extLst>
              <a:ext uri="{FF2B5EF4-FFF2-40B4-BE49-F238E27FC236}">
                <a16:creationId xmlns:a16="http://schemas.microsoft.com/office/drawing/2014/main" id="{F424DD43-73EF-B833-C61A-EE81B157E4A6}"/>
              </a:ext>
            </a:extLst>
          </p:cNvPr>
          <p:cNvPicPr preferRelativeResize="0"/>
          <p:nvPr/>
        </p:nvPicPr>
        <p:blipFill>
          <a:blip r:embed="rId3">
            <a:alphaModFix/>
          </a:blip>
          <a:stretch>
            <a:fillRect/>
          </a:stretch>
        </p:blipFill>
        <p:spPr>
          <a:xfrm>
            <a:off x="4850781" y="1248777"/>
            <a:ext cx="3595080" cy="1891815"/>
          </a:xfrm>
          <a:prstGeom prst="rect">
            <a:avLst/>
          </a:prstGeom>
          <a:noFill/>
          <a:ln>
            <a:noFill/>
          </a:ln>
        </p:spPr>
      </p:pic>
      <p:pic>
        <p:nvPicPr>
          <p:cNvPr id="9" name="Google Shape;335;ge5f6cc532a_0_29">
            <a:extLst>
              <a:ext uri="{FF2B5EF4-FFF2-40B4-BE49-F238E27FC236}">
                <a16:creationId xmlns:a16="http://schemas.microsoft.com/office/drawing/2014/main" id="{6D661D36-E0B0-0CAD-66D8-6EF7F17BD150}"/>
              </a:ext>
            </a:extLst>
          </p:cNvPr>
          <p:cNvPicPr preferRelativeResize="0"/>
          <p:nvPr/>
        </p:nvPicPr>
        <p:blipFill>
          <a:blip r:embed="rId4">
            <a:alphaModFix/>
          </a:blip>
          <a:stretch>
            <a:fillRect/>
          </a:stretch>
        </p:blipFill>
        <p:spPr>
          <a:xfrm>
            <a:off x="4850781" y="3428999"/>
            <a:ext cx="3595080" cy="2102005"/>
          </a:xfrm>
          <a:prstGeom prst="rect">
            <a:avLst/>
          </a:prstGeom>
          <a:noFill/>
          <a:ln>
            <a:noFill/>
          </a:ln>
        </p:spPr>
      </p:pic>
      <p:pic>
        <p:nvPicPr>
          <p:cNvPr id="14" name="Picture 2">
            <a:extLst>
              <a:ext uri="{FF2B5EF4-FFF2-40B4-BE49-F238E27FC236}">
                <a16:creationId xmlns:a16="http://schemas.microsoft.com/office/drawing/2014/main" id="{CA129C19-569C-AA60-D542-80EAE8D71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4794" y="2447532"/>
            <a:ext cx="2237409" cy="21020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770E5AC-AB96-F6F5-FA69-72970F7FADDD}"/>
              </a:ext>
            </a:extLst>
          </p:cNvPr>
          <p:cNvSpPr/>
          <p:nvPr/>
        </p:nvSpPr>
        <p:spPr>
          <a:xfrm>
            <a:off x="9383246" y="2070794"/>
            <a:ext cx="1534098" cy="338554"/>
          </a:xfrm>
          <a:prstGeom prst="rect">
            <a:avLst/>
          </a:prstGeom>
        </p:spPr>
        <p:txBody>
          <a:bodyPr wrap="square">
            <a:spAutoFit/>
          </a:bodyPr>
          <a:lstStyle/>
          <a:p>
            <a:pPr algn="ctr"/>
            <a:r>
              <a:rPr lang="en-US" sz="700" dirty="0">
                <a:latin typeface="Arial" panose="020B0604020202020204" pitchFamily="34" charset="0"/>
              </a:rPr>
              <a:t>T</a:t>
            </a:r>
            <a:r>
              <a:rPr lang="en-US" sz="800" dirty="0">
                <a:latin typeface="Arial" panose="020B0604020202020204" pitchFamily="34" charset="0"/>
              </a:rPr>
              <a:t>he Nb Thin Film 155 nm on New Moly Sample Holder</a:t>
            </a:r>
            <a:endParaRPr lang="en-US" sz="800" dirty="0"/>
          </a:p>
        </p:txBody>
      </p:sp>
    </p:spTree>
    <p:extLst>
      <p:ext uri="{BB962C8B-B14F-4D97-AF65-F5344CB8AC3E}">
        <p14:creationId xmlns:p14="http://schemas.microsoft.com/office/powerpoint/2010/main" val="3030408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E8720-D1EB-95E3-F139-3AA978F934D4}"/>
              </a:ext>
            </a:extLst>
          </p:cNvPr>
          <p:cNvSpPr>
            <a:spLocks noGrp="1"/>
          </p:cNvSpPr>
          <p:nvPr>
            <p:ph type="title"/>
          </p:nvPr>
        </p:nvSpPr>
        <p:spPr/>
        <p:txBody>
          <a:bodyPr/>
          <a:lstStyle/>
          <a:p>
            <a:r>
              <a:rPr lang="en-US" dirty="0"/>
              <a:t>Annealing</a:t>
            </a:r>
          </a:p>
        </p:txBody>
      </p:sp>
      <p:sp>
        <p:nvSpPr>
          <p:cNvPr id="3" name="Content Placeholder 2">
            <a:extLst>
              <a:ext uri="{FF2B5EF4-FFF2-40B4-BE49-F238E27FC236}">
                <a16:creationId xmlns:a16="http://schemas.microsoft.com/office/drawing/2014/main" id="{65920A14-0C8E-1CA4-07ED-2B77089F49C4}"/>
              </a:ext>
            </a:extLst>
          </p:cNvPr>
          <p:cNvSpPr>
            <a:spLocks noGrp="1"/>
          </p:cNvSpPr>
          <p:nvPr>
            <p:ph idx="1"/>
          </p:nvPr>
        </p:nvSpPr>
        <p:spPr/>
        <p:txBody>
          <a:bodyPr/>
          <a:lstStyle/>
          <a:p>
            <a:r>
              <a:rPr lang="en-US" sz="2000" dirty="0">
                <a:solidFill>
                  <a:sysClr val="windowText" lastClr="000000"/>
                </a:solidFill>
                <a:latin typeface="Times New Roman" panose="02020603050405020304" pitchFamily="18" charset="0"/>
                <a:cs typeface="Times New Roman" panose="02020603050405020304" pitchFamily="18" charset="0"/>
              </a:rPr>
              <a:t>Filament current of 3.7 A and 2.6 V and an external high voltage of 1200 V  to heat the sample to 2200 C.</a:t>
            </a:r>
          </a:p>
          <a:p>
            <a:endParaRPr lang="en-US" sz="1800" dirty="0">
              <a:solidFill>
                <a:sysClr val="windowText" lastClr="000000"/>
              </a:solidFill>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5D38D67D-37DE-87DF-12E6-D0D5A41B2395}"/>
              </a:ext>
            </a:extLst>
          </p:cNvPr>
          <p:cNvPicPr>
            <a:picLocks noChangeAspect="1"/>
          </p:cNvPicPr>
          <p:nvPr/>
        </p:nvPicPr>
        <p:blipFill rotWithShape="1">
          <a:blip r:embed="rId2"/>
          <a:srcRect l="72" r="4979"/>
          <a:stretch/>
        </p:blipFill>
        <p:spPr>
          <a:xfrm>
            <a:off x="700635" y="3429000"/>
            <a:ext cx="4130152" cy="2447922"/>
          </a:xfrm>
          <a:prstGeom prst="roundRect">
            <a:avLst/>
          </a:prstGeom>
        </p:spPr>
      </p:pic>
      <p:pic>
        <p:nvPicPr>
          <p:cNvPr id="6" name="Picture 5">
            <a:extLst>
              <a:ext uri="{FF2B5EF4-FFF2-40B4-BE49-F238E27FC236}">
                <a16:creationId xmlns:a16="http://schemas.microsoft.com/office/drawing/2014/main" id="{1BB677DD-74E8-8FC4-BA97-EED355B6130B}"/>
              </a:ext>
            </a:extLst>
          </p:cNvPr>
          <p:cNvPicPr>
            <a:picLocks noChangeAspect="1"/>
          </p:cNvPicPr>
          <p:nvPr/>
        </p:nvPicPr>
        <p:blipFill rotWithShape="1">
          <a:blip r:embed="rId3"/>
          <a:srcRect l="-1325" t="-1414" b="5097"/>
          <a:stretch/>
        </p:blipFill>
        <p:spPr>
          <a:xfrm>
            <a:off x="5326419" y="2773723"/>
            <a:ext cx="5569849" cy="3188165"/>
          </a:xfrm>
          <a:prstGeom prst="roundRect">
            <a:avLst/>
          </a:prstGeom>
        </p:spPr>
      </p:pic>
    </p:spTree>
    <p:extLst>
      <p:ext uri="{BB962C8B-B14F-4D97-AF65-F5344CB8AC3E}">
        <p14:creationId xmlns:p14="http://schemas.microsoft.com/office/powerpoint/2010/main" val="49138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885C66-1B94-DF42-6CE2-C4764904B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72" y="868212"/>
            <a:ext cx="3407513" cy="3407513"/>
          </a:xfrm>
          <a:prstGeom prst="rect">
            <a:avLst/>
          </a:prstGeom>
        </p:spPr>
      </p:pic>
      <p:sp>
        <p:nvSpPr>
          <p:cNvPr id="6" name="TextBox 5">
            <a:extLst>
              <a:ext uri="{FF2B5EF4-FFF2-40B4-BE49-F238E27FC236}">
                <a16:creationId xmlns:a16="http://schemas.microsoft.com/office/drawing/2014/main" id="{262B2C4A-5EAF-DCC0-2297-821FC9A5767E}"/>
              </a:ext>
            </a:extLst>
          </p:cNvPr>
          <p:cNvSpPr txBox="1"/>
          <p:nvPr/>
        </p:nvSpPr>
        <p:spPr>
          <a:xfrm>
            <a:off x="244590" y="-2240290"/>
            <a:ext cx="3995820" cy="630942"/>
          </a:xfrm>
          <a:prstGeom prst="rect">
            <a:avLst/>
          </a:prstGeom>
          <a:noFill/>
        </p:spPr>
        <p:txBody>
          <a:bodyPr wrap="square" rtlCol="0">
            <a:spAutoFit/>
          </a:bodyPr>
          <a:lstStyle/>
          <a:p>
            <a:pPr algn="ctr"/>
            <a:r>
              <a:rPr lang="en-US" sz="3500" b="1" dirty="0">
                <a:solidFill>
                  <a:srgbClr val="C00000"/>
                </a:solidFill>
                <a:latin typeface="Times New Roman" panose="02020603050405020304" pitchFamily="18" charset="0"/>
                <a:cs typeface="Times New Roman" panose="02020603050405020304" pitchFamily="18" charset="0"/>
              </a:rPr>
              <a:t>Topography</a:t>
            </a:r>
          </a:p>
        </p:txBody>
      </p:sp>
      <p:sp>
        <p:nvSpPr>
          <p:cNvPr id="7" name="TextBox 6">
            <a:extLst>
              <a:ext uri="{FF2B5EF4-FFF2-40B4-BE49-F238E27FC236}">
                <a16:creationId xmlns:a16="http://schemas.microsoft.com/office/drawing/2014/main" id="{72786F7D-95EA-80D9-991A-6206BB10AC29}"/>
              </a:ext>
            </a:extLst>
          </p:cNvPr>
          <p:cNvSpPr txBox="1"/>
          <p:nvPr/>
        </p:nvSpPr>
        <p:spPr>
          <a:xfrm>
            <a:off x="530921" y="4666349"/>
            <a:ext cx="7871141" cy="1323439"/>
          </a:xfrm>
          <a:prstGeom prst="rect">
            <a:avLst/>
          </a:prstGeom>
          <a:noFill/>
        </p:spPr>
        <p:txBody>
          <a:bodyPr wrap="square" rtlCol="0">
            <a:spAutoFit/>
          </a:bodyPr>
          <a:lstStyle/>
          <a:p>
            <a:pPr>
              <a:buClr>
                <a:srgbClr val="C00000"/>
              </a:buClr>
            </a:pPr>
            <a:r>
              <a:rPr lang="en-US" sz="1600" b="1" dirty="0">
                <a:solidFill>
                  <a:schemeClr val="tx1"/>
                </a:solidFill>
                <a:latin typeface="Times New Roman" panose="02020603050405020304" pitchFamily="18" charset="0"/>
                <a:cs typeface="Times New Roman" panose="02020603050405020304" pitchFamily="18" charset="0"/>
              </a:rPr>
              <a:t>Nb single crystal after annealing at 400 </a:t>
            </a:r>
            <a:r>
              <a:rPr lang="en-US" sz="1600" b="1" dirty="0">
                <a:solidFill>
                  <a:sysClr val="windowText" lastClr="000000"/>
                </a:solidFill>
                <a:latin typeface="Times New Roman" panose="02020603050405020304" pitchFamily="18" charset="0"/>
                <a:cs typeface="Times New Roman" panose="02020603050405020304" pitchFamily="18" charset="0"/>
              </a:rPr>
              <a:t>℃ (Presence of </a:t>
            </a:r>
            <a:r>
              <a:rPr lang="en-US" sz="1600" b="1" dirty="0" err="1">
                <a:solidFill>
                  <a:sysClr val="windowText" lastClr="000000"/>
                </a:solidFill>
                <a:latin typeface="Times New Roman" panose="02020603050405020304" pitchFamily="18" charset="0"/>
                <a:cs typeface="Times New Roman" panose="02020603050405020304" pitchFamily="18" charset="0"/>
              </a:rPr>
              <a:t>NbO</a:t>
            </a:r>
            <a:r>
              <a:rPr lang="en-US" sz="1600" b="1" dirty="0">
                <a:solidFill>
                  <a:sysClr val="windowText" lastClr="000000"/>
                </a:solidFill>
                <a:latin typeface="Times New Roman" panose="02020603050405020304" pitchFamily="18" charset="0"/>
                <a:cs typeface="Times New Roman" panose="02020603050405020304" pitchFamily="18" charset="0"/>
              </a:rPr>
              <a:t> on the top)</a:t>
            </a:r>
          </a:p>
          <a:p>
            <a:pPr>
              <a:buClr>
                <a:srgbClr val="C00000"/>
              </a:buClr>
            </a:pPr>
            <a:endParaRPr lang="en-US" sz="1600" dirty="0">
              <a:latin typeface="Times New Roman" panose="02020603050405020304" pitchFamily="18" charset="0"/>
              <a:cs typeface="Times New Roman" panose="02020603050405020304" pitchFamily="18" charset="0"/>
            </a:endParaRPr>
          </a:p>
          <a:p>
            <a:pPr marL="457200" indent="-457200">
              <a:buClr>
                <a:srgbClr val="C00000"/>
              </a:buCl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Surface roughness higher than 1 nm.</a:t>
            </a:r>
          </a:p>
          <a:p>
            <a:pPr marL="457200" indent="-457200">
              <a:buClr>
                <a:srgbClr val="C00000"/>
              </a:buCl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Superconducting gap at the interface suppressed to 1meV.</a:t>
            </a:r>
          </a:p>
          <a:p>
            <a:pPr marL="457200" indent="-457200">
              <a:buClr>
                <a:srgbClr val="C00000"/>
              </a:buClr>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Superconducting coherence length suppressed to 21 nm from the bulk value of 40 nm.</a:t>
            </a:r>
          </a:p>
        </p:txBody>
      </p:sp>
      <p:pic>
        <p:nvPicPr>
          <p:cNvPr id="8" name="Picture 7">
            <a:extLst>
              <a:ext uri="{FF2B5EF4-FFF2-40B4-BE49-F238E27FC236}">
                <a16:creationId xmlns:a16="http://schemas.microsoft.com/office/drawing/2014/main" id="{55C1F42B-4B81-871D-30B0-E7E7DBF78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33" y="1026587"/>
            <a:ext cx="1159762" cy="1159762"/>
          </a:xfrm>
          <a:prstGeom prst="rect">
            <a:avLst/>
          </a:prstGeom>
        </p:spPr>
      </p:pic>
      <p:pic>
        <p:nvPicPr>
          <p:cNvPr id="9" name="Picture 8" descr="Chart, histogram&#10;&#10;Description automatically generated">
            <a:extLst>
              <a:ext uri="{FF2B5EF4-FFF2-40B4-BE49-F238E27FC236}">
                <a16:creationId xmlns:a16="http://schemas.microsoft.com/office/drawing/2014/main" id="{5E67F252-5DCA-FA8B-1E1F-4D6DCEC8F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049" y="790064"/>
            <a:ext cx="4461455" cy="3407513"/>
          </a:xfrm>
          <a:prstGeom prst="rect">
            <a:avLst/>
          </a:prstGeom>
        </p:spPr>
      </p:pic>
      <p:sp>
        <p:nvSpPr>
          <p:cNvPr id="10" name="TextBox 9">
            <a:extLst>
              <a:ext uri="{FF2B5EF4-FFF2-40B4-BE49-F238E27FC236}">
                <a16:creationId xmlns:a16="http://schemas.microsoft.com/office/drawing/2014/main" id="{A4FDDBB8-92EC-9ACF-1790-E999A28970B4}"/>
              </a:ext>
            </a:extLst>
          </p:cNvPr>
          <p:cNvSpPr txBox="1"/>
          <p:nvPr/>
        </p:nvSpPr>
        <p:spPr>
          <a:xfrm>
            <a:off x="6027335" y="-2250713"/>
            <a:ext cx="3995820" cy="630942"/>
          </a:xfrm>
          <a:prstGeom prst="rect">
            <a:avLst/>
          </a:prstGeom>
          <a:noFill/>
        </p:spPr>
        <p:txBody>
          <a:bodyPr wrap="square" rtlCol="0">
            <a:spAutoFit/>
          </a:bodyPr>
          <a:lstStyle/>
          <a:p>
            <a:pPr algn="ctr"/>
            <a:r>
              <a:rPr lang="en-US" sz="3500" b="1" dirty="0">
                <a:solidFill>
                  <a:srgbClr val="C00000"/>
                </a:solidFill>
                <a:latin typeface="Times New Roman" panose="02020603050405020304" pitchFamily="18" charset="0"/>
                <a:cs typeface="Times New Roman" panose="02020603050405020304" pitchFamily="18" charset="0"/>
              </a:rPr>
              <a:t>Spectroscopy</a:t>
            </a:r>
          </a:p>
        </p:txBody>
      </p:sp>
      <p:sp>
        <p:nvSpPr>
          <p:cNvPr id="11" name="Oval 10">
            <a:extLst>
              <a:ext uri="{FF2B5EF4-FFF2-40B4-BE49-F238E27FC236}">
                <a16:creationId xmlns:a16="http://schemas.microsoft.com/office/drawing/2014/main" id="{CDB3EFFD-ABA9-1004-D6A3-D8B1F191D44A}"/>
              </a:ext>
            </a:extLst>
          </p:cNvPr>
          <p:cNvSpPr/>
          <p:nvPr/>
        </p:nvSpPr>
        <p:spPr>
          <a:xfrm>
            <a:off x="7080932" y="2275147"/>
            <a:ext cx="363987" cy="296821"/>
          </a:xfrm>
          <a:prstGeom prst="ellipse">
            <a:avLst/>
          </a:prstGeom>
          <a:noFill/>
          <a:ln w="412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0321E0E-5007-9022-0627-28F8222F88B2}"/>
              </a:ext>
            </a:extLst>
          </p:cNvPr>
          <p:cNvSpPr txBox="1"/>
          <p:nvPr/>
        </p:nvSpPr>
        <p:spPr>
          <a:xfrm>
            <a:off x="6963209" y="2633296"/>
            <a:ext cx="963420" cy="400110"/>
          </a:xfrm>
          <a:prstGeom prst="rect">
            <a:avLst/>
          </a:prstGeom>
          <a:noFill/>
        </p:spPr>
        <p:txBody>
          <a:bodyPr wrap="square" rtlCol="0">
            <a:spAutoFit/>
          </a:bodyPr>
          <a:lstStyle/>
          <a:p>
            <a:r>
              <a:rPr lang="en-US" sz="1000" b="1" dirty="0">
                <a:solidFill>
                  <a:srgbClr val="7030A0"/>
                </a:solidFill>
                <a:latin typeface="Times New Roman" panose="02020603050405020304" pitchFamily="18" charset="0"/>
                <a:cs typeface="Times New Roman" panose="02020603050405020304" pitchFamily="18" charset="0"/>
              </a:rPr>
              <a:t>Proximity feature</a:t>
            </a:r>
          </a:p>
        </p:txBody>
      </p:sp>
      <p:pic>
        <p:nvPicPr>
          <p:cNvPr id="14" name="Picture 13">
            <a:extLst>
              <a:ext uri="{FF2B5EF4-FFF2-40B4-BE49-F238E27FC236}">
                <a16:creationId xmlns:a16="http://schemas.microsoft.com/office/drawing/2014/main" id="{60D9E923-3B6F-8004-B442-29E16E932F1E}"/>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023155" y="2414231"/>
            <a:ext cx="1956631" cy="152517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A2CFBA3-52EE-BABD-B031-330FE08AE226}"/>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465228" y="1122550"/>
            <a:ext cx="1588318" cy="191990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15" descr="A picture containing star&#10;&#10;Description automatically generated">
            <a:extLst>
              <a:ext uri="{FF2B5EF4-FFF2-40B4-BE49-F238E27FC236}">
                <a16:creationId xmlns:a16="http://schemas.microsoft.com/office/drawing/2014/main" id="{066379C4-6D9D-D438-031E-46BBD396BEFB}"/>
              </a:ext>
            </a:extLst>
          </p:cNvPr>
          <p:cNvPicPr>
            <a:picLocks noChangeAspect="1"/>
          </p:cNvPicPr>
          <p:nvPr/>
        </p:nvPicPr>
        <p:blipFill>
          <a:blip r:embed="rId7"/>
          <a:stretch>
            <a:fillRect/>
          </a:stretch>
        </p:blipFill>
        <p:spPr>
          <a:xfrm>
            <a:off x="10052256" y="4132003"/>
            <a:ext cx="1950772" cy="1950772"/>
          </a:xfrm>
          <a:prstGeom prst="rect">
            <a:avLst/>
          </a:prstGeom>
        </p:spPr>
      </p:pic>
      <p:sp>
        <p:nvSpPr>
          <p:cNvPr id="17" name="TextBox 16">
            <a:extLst>
              <a:ext uri="{FF2B5EF4-FFF2-40B4-BE49-F238E27FC236}">
                <a16:creationId xmlns:a16="http://schemas.microsoft.com/office/drawing/2014/main" id="{E4F83104-8F8F-6CB5-075A-72FBB6C92DEF}"/>
              </a:ext>
            </a:extLst>
          </p:cNvPr>
          <p:cNvSpPr txBox="1"/>
          <p:nvPr/>
        </p:nvSpPr>
        <p:spPr>
          <a:xfrm>
            <a:off x="12617377" y="-2242303"/>
            <a:ext cx="6186050" cy="1169551"/>
          </a:xfrm>
          <a:prstGeom prst="rect">
            <a:avLst/>
          </a:prstGeom>
          <a:noFill/>
        </p:spPr>
        <p:txBody>
          <a:bodyPr wrap="square" rtlCol="0">
            <a:spAutoFit/>
          </a:bodyPr>
          <a:lstStyle/>
          <a:p>
            <a:pPr algn="ctr"/>
            <a:r>
              <a:rPr lang="en-US" sz="3500" b="1" dirty="0">
                <a:solidFill>
                  <a:srgbClr val="C00000"/>
                </a:solidFill>
                <a:latin typeface="Times New Roman" panose="02020603050405020304" pitchFamily="18" charset="0"/>
                <a:cs typeface="Times New Roman" panose="02020603050405020304" pitchFamily="18" charset="0"/>
              </a:rPr>
              <a:t>Spectroscopic Mapping and Vortices</a:t>
            </a:r>
          </a:p>
        </p:txBody>
      </p:sp>
      <p:sp>
        <p:nvSpPr>
          <p:cNvPr id="19" name="TextBox 18">
            <a:extLst>
              <a:ext uri="{FF2B5EF4-FFF2-40B4-BE49-F238E27FC236}">
                <a16:creationId xmlns:a16="http://schemas.microsoft.com/office/drawing/2014/main" id="{2996B3B3-0AC3-02EF-089B-2C49801CC6D3}"/>
              </a:ext>
            </a:extLst>
          </p:cNvPr>
          <p:cNvSpPr txBox="1"/>
          <p:nvPr/>
        </p:nvSpPr>
        <p:spPr>
          <a:xfrm>
            <a:off x="8402062" y="4291684"/>
            <a:ext cx="1588318" cy="584775"/>
          </a:xfrm>
          <a:prstGeom prst="rect">
            <a:avLst/>
          </a:prstGeom>
          <a:noFill/>
        </p:spPr>
        <p:txBody>
          <a:bodyPr wrap="square" rtlCol="0">
            <a:spAutoFit/>
          </a:bodyPr>
          <a:lstStyle/>
          <a:p>
            <a:r>
              <a:rPr lang="en-US" sz="3200" dirty="0">
                <a:latin typeface="Symbol" panose="05050102010706020507" pitchFamily="18" charset="2"/>
              </a:rPr>
              <a:t>x</a:t>
            </a:r>
            <a:r>
              <a:rPr lang="en-US" sz="3000" dirty="0">
                <a:latin typeface="Times New Roman" panose="02020603050405020304" pitchFamily="18" charset="0"/>
                <a:cs typeface="Times New Roman" panose="02020603050405020304" pitchFamily="18" charset="0"/>
              </a:rPr>
              <a:t>=21 nm</a:t>
            </a:r>
          </a:p>
        </p:txBody>
      </p:sp>
    </p:spTree>
    <p:extLst>
      <p:ext uri="{BB962C8B-B14F-4D97-AF65-F5344CB8AC3E}">
        <p14:creationId xmlns:p14="http://schemas.microsoft.com/office/powerpoint/2010/main" val="282478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34" name="Straight Connector 3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of a viewing telescope with a city on its background">
            <a:extLst>
              <a:ext uri="{FF2B5EF4-FFF2-40B4-BE49-F238E27FC236}">
                <a16:creationId xmlns:a16="http://schemas.microsoft.com/office/drawing/2014/main" id="{474000F0-4E80-CBC3-F2B6-A9E5C2E642C6}"/>
              </a:ext>
            </a:extLst>
          </p:cNvPr>
          <p:cNvPicPr>
            <a:picLocks noChangeAspect="1"/>
          </p:cNvPicPr>
          <p:nvPr/>
        </p:nvPicPr>
        <p:blipFill>
          <a:blip r:embed="rId2"/>
          <a:srcRect t="19470" r="9091"/>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D21F66AB-6D67-4C86-A415-0B6E4EEC5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3811" y="423809"/>
            <a:ext cx="6858002" cy="6010383"/>
          </a:xfrm>
          <a:prstGeom prst="rect">
            <a:avLst/>
          </a:prstGeom>
          <a:gradFill>
            <a:gsLst>
              <a:gs pos="0">
                <a:schemeClr val="bg1">
                  <a:alpha val="0"/>
                </a:schemeClr>
              </a:gs>
              <a:gs pos="46000">
                <a:schemeClr val="bg1">
                  <a:alpha val="31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CF278946-118F-2BFE-6CC7-958EB779A8C5}"/>
              </a:ext>
            </a:extLst>
          </p:cNvPr>
          <p:cNvSpPr>
            <a:spLocks noGrp="1"/>
          </p:cNvSpPr>
          <p:nvPr>
            <p:ph type="title"/>
          </p:nvPr>
        </p:nvSpPr>
        <p:spPr>
          <a:xfrm>
            <a:off x="313786" y="908651"/>
            <a:ext cx="5230366" cy="4005454"/>
          </a:xfrm>
        </p:spPr>
        <p:txBody>
          <a:bodyPr vert="horz" lIns="91440" tIns="45720" rIns="91440" bIns="45720" rtlCol="0" anchor="t">
            <a:normAutofit/>
          </a:bodyPr>
          <a:lstStyle/>
          <a:p>
            <a:r>
              <a:rPr lang="en-US" sz="6800" dirty="0"/>
              <a:t>Overview</a:t>
            </a:r>
          </a:p>
        </p:txBody>
      </p:sp>
      <p:cxnSp>
        <p:nvCxnSpPr>
          <p:cNvPr id="30" name="Straight Connector 29">
            <a:extLst>
              <a:ext uri="{FF2B5EF4-FFF2-40B4-BE49-F238E27FC236}">
                <a16:creationId xmlns:a16="http://schemas.microsoft.com/office/drawing/2014/main" id="{0B66F5E1-B07D-4718-F4B4-5FCE4B7E8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00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1D92CBC8-9F12-11F5-DDF6-9D6EB074E144}"/>
              </a:ext>
            </a:extLst>
          </p:cNvPr>
          <p:cNvSpPr>
            <a:spLocks noGrp="1"/>
          </p:cNvSpPr>
          <p:nvPr>
            <p:ph idx="1"/>
          </p:nvPr>
        </p:nvSpPr>
        <p:spPr>
          <a:xfrm>
            <a:off x="4532243" y="1952577"/>
            <a:ext cx="7222435" cy="4368702"/>
          </a:xfrm>
          <a:solidFill>
            <a:srgbClr val="F3F3F3">
              <a:alpha val="50196"/>
            </a:srgbClr>
          </a:solidFill>
          <a:ln>
            <a:noFill/>
          </a:ln>
        </p:spPr>
        <p:txBody>
          <a:bodyPr>
            <a:normAutofit/>
          </a:bodyPr>
          <a:lstStyle/>
          <a:p>
            <a:r>
              <a:rPr lang="en-US" dirty="0">
                <a:solidFill>
                  <a:schemeClr val="bg1"/>
                </a:solidFill>
              </a:rPr>
              <a:t>Quantum Computation</a:t>
            </a:r>
          </a:p>
          <a:p>
            <a:r>
              <a:rPr lang="en-US" dirty="0">
                <a:solidFill>
                  <a:schemeClr val="bg1"/>
                </a:solidFill>
              </a:rPr>
              <a:t>What are superconducting qubits</a:t>
            </a:r>
          </a:p>
          <a:p>
            <a:r>
              <a:rPr lang="en-US" dirty="0">
                <a:solidFill>
                  <a:schemeClr val="bg1"/>
                </a:solidFill>
              </a:rPr>
              <a:t>Superconductors</a:t>
            </a:r>
          </a:p>
          <a:p>
            <a:r>
              <a:rPr lang="en-US" dirty="0">
                <a:solidFill>
                  <a:schemeClr val="bg1"/>
                </a:solidFill>
              </a:rPr>
              <a:t>Why do we need superconducting qubits </a:t>
            </a:r>
          </a:p>
          <a:p>
            <a:r>
              <a:rPr lang="en-US" dirty="0">
                <a:solidFill>
                  <a:schemeClr val="bg1"/>
                </a:solidFill>
              </a:rPr>
              <a:t>Why do we choose Niobium</a:t>
            </a:r>
          </a:p>
          <a:p>
            <a:r>
              <a:rPr lang="en-US" dirty="0">
                <a:solidFill>
                  <a:schemeClr val="bg1"/>
                </a:solidFill>
              </a:rPr>
              <a:t>Experimental Setup: What is an LT-STM</a:t>
            </a:r>
          </a:p>
          <a:p>
            <a:r>
              <a:rPr lang="en-US" dirty="0">
                <a:solidFill>
                  <a:schemeClr val="bg1"/>
                </a:solidFill>
              </a:rPr>
              <a:t>Experimental Setup: What is UHV</a:t>
            </a:r>
          </a:p>
          <a:p>
            <a:r>
              <a:rPr lang="en-US" dirty="0">
                <a:solidFill>
                  <a:schemeClr val="bg1"/>
                </a:solidFill>
              </a:rPr>
              <a:t>Experimental Results</a:t>
            </a:r>
          </a:p>
          <a:p>
            <a:r>
              <a:rPr lang="en-US" dirty="0">
                <a:solidFill>
                  <a:schemeClr val="bg1"/>
                </a:solidFill>
              </a:rPr>
              <a:t>Conclusions</a:t>
            </a:r>
          </a:p>
          <a:p>
            <a:endParaRPr lang="en-US" dirty="0"/>
          </a:p>
        </p:txBody>
      </p:sp>
    </p:spTree>
    <p:extLst>
      <p:ext uri="{BB962C8B-B14F-4D97-AF65-F5344CB8AC3E}">
        <p14:creationId xmlns:p14="http://schemas.microsoft.com/office/powerpoint/2010/main" val="18514569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2CD0B-E970-A627-8609-2E498B43D659}"/>
              </a:ext>
            </a:extLst>
          </p:cNvPr>
          <p:cNvPicPr>
            <a:picLocks noChangeAspect="1"/>
          </p:cNvPicPr>
          <p:nvPr/>
        </p:nvPicPr>
        <p:blipFill rotWithShape="1">
          <a:blip r:embed="rId2"/>
          <a:srcRect l="3696" r="7676"/>
          <a:stretch/>
        </p:blipFill>
        <p:spPr>
          <a:xfrm>
            <a:off x="4441118" y="1923916"/>
            <a:ext cx="3911146" cy="2862216"/>
          </a:xfrm>
          <a:prstGeom prst="rect">
            <a:avLst/>
          </a:prstGeom>
        </p:spPr>
      </p:pic>
      <p:pic>
        <p:nvPicPr>
          <p:cNvPr id="6" name="Picture 5">
            <a:extLst>
              <a:ext uri="{FF2B5EF4-FFF2-40B4-BE49-F238E27FC236}">
                <a16:creationId xmlns:a16="http://schemas.microsoft.com/office/drawing/2014/main" id="{4D5831A6-7DC2-16DB-4BA9-C57C6009E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10" y="1571434"/>
            <a:ext cx="2917962" cy="2963261"/>
          </a:xfrm>
          <a:prstGeom prst="rect">
            <a:avLst/>
          </a:prstGeom>
        </p:spPr>
      </p:pic>
      <p:pic>
        <p:nvPicPr>
          <p:cNvPr id="7" name="Picture 6">
            <a:extLst>
              <a:ext uri="{FF2B5EF4-FFF2-40B4-BE49-F238E27FC236}">
                <a16:creationId xmlns:a16="http://schemas.microsoft.com/office/drawing/2014/main" id="{3353D86A-0F92-0D7F-8404-50427D4A35B0}"/>
              </a:ext>
            </a:extLst>
          </p:cNvPr>
          <p:cNvPicPr>
            <a:picLocks noChangeAspect="1"/>
          </p:cNvPicPr>
          <p:nvPr/>
        </p:nvPicPr>
        <p:blipFill>
          <a:blip r:embed="rId4">
            <a:alphaModFix/>
          </a:blip>
          <a:stretch>
            <a:fillRect/>
          </a:stretch>
        </p:blipFill>
        <p:spPr>
          <a:xfrm>
            <a:off x="3484783" y="1362765"/>
            <a:ext cx="670587" cy="3380088"/>
          </a:xfrm>
          <a:prstGeom prst="rect">
            <a:avLst/>
          </a:prstGeom>
        </p:spPr>
      </p:pic>
      <p:sp>
        <p:nvSpPr>
          <p:cNvPr id="8" name="TextBox 7">
            <a:extLst>
              <a:ext uri="{FF2B5EF4-FFF2-40B4-BE49-F238E27FC236}">
                <a16:creationId xmlns:a16="http://schemas.microsoft.com/office/drawing/2014/main" id="{8203E3D9-B545-5D1F-E3CB-45AB442A1D02}"/>
              </a:ext>
            </a:extLst>
          </p:cNvPr>
          <p:cNvSpPr txBox="1"/>
          <p:nvPr/>
        </p:nvSpPr>
        <p:spPr>
          <a:xfrm>
            <a:off x="348714" y="787582"/>
            <a:ext cx="3096158" cy="630942"/>
          </a:xfrm>
          <a:prstGeom prst="rect">
            <a:avLst/>
          </a:prstGeom>
          <a:noFill/>
        </p:spPr>
        <p:txBody>
          <a:bodyPr wrap="square" rtlCol="0">
            <a:spAutoFit/>
          </a:bodyPr>
          <a:lstStyle/>
          <a:p>
            <a:pPr algn="ctr"/>
            <a:r>
              <a:rPr lang="en-US" sz="3500" b="1" dirty="0">
                <a:solidFill>
                  <a:srgbClr val="C00000"/>
                </a:solidFill>
                <a:latin typeface="Times New Roman" panose="02020603050405020304" pitchFamily="18" charset="0"/>
                <a:cs typeface="Times New Roman" panose="02020603050405020304" pitchFamily="18" charset="0"/>
              </a:rPr>
              <a:t>Topography</a:t>
            </a:r>
          </a:p>
        </p:txBody>
      </p:sp>
      <p:pic>
        <p:nvPicPr>
          <p:cNvPr id="9" name="Picture 8">
            <a:extLst>
              <a:ext uri="{FF2B5EF4-FFF2-40B4-BE49-F238E27FC236}">
                <a16:creationId xmlns:a16="http://schemas.microsoft.com/office/drawing/2014/main" id="{3500C624-E01B-FD2F-502D-E747414F1B79}"/>
              </a:ext>
            </a:extLst>
          </p:cNvPr>
          <p:cNvPicPr>
            <a:picLocks noChangeAspect="1"/>
          </p:cNvPicPr>
          <p:nvPr/>
        </p:nvPicPr>
        <p:blipFill rotWithShape="1">
          <a:blip r:embed="rId5"/>
          <a:srcRect r="8472"/>
          <a:stretch/>
        </p:blipFill>
        <p:spPr>
          <a:xfrm>
            <a:off x="8352264" y="3429000"/>
            <a:ext cx="3714047" cy="2627707"/>
          </a:xfrm>
          <a:prstGeom prst="rect">
            <a:avLst/>
          </a:prstGeom>
        </p:spPr>
      </p:pic>
      <p:sp>
        <p:nvSpPr>
          <p:cNvPr id="10" name="TextBox 9">
            <a:extLst>
              <a:ext uri="{FF2B5EF4-FFF2-40B4-BE49-F238E27FC236}">
                <a16:creationId xmlns:a16="http://schemas.microsoft.com/office/drawing/2014/main" id="{CE040529-A8F4-42D6-8DB7-F787B119FCB7}"/>
              </a:ext>
            </a:extLst>
          </p:cNvPr>
          <p:cNvSpPr txBox="1"/>
          <p:nvPr/>
        </p:nvSpPr>
        <p:spPr>
          <a:xfrm>
            <a:off x="7893715" y="2852721"/>
            <a:ext cx="5212423" cy="628965"/>
          </a:xfrm>
          <a:prstGeom prst="rect">
            <a:avLst/>
          </a:prstGeom>
          <a:noFill/>
        </p:spPr>
        <p:txBody>
          <a:bodyPr wrap="square" rtlCol="0">
            <a:spAutoFit/>
          </a:bodyPr>
          <a:lstStyle/>
          <a:p>
            <a:pPr algn="ctr"/>
            <a:r>
              <a:rPr lang="en-US" sz="3500" b="1" dirty="0">
                <a:solidFill>
                  <a:srgbClr val="C00000"/>
                </a:solidFill>
                <a:latin typeface="Times New Roman" panose="02020603050405020304" pitchFamily="18" charset="0"/>
                <a:cs typeface="Times New Roman" panose="02020603050405020304" pitchFamily="18" charset="0"/>
              </a:rPr>
              <a:t>Spectroscopy</a:t>
            </a:r>
          </a:p>
        </p:txBody>
      </p:sp>
      <p:sp>
        <p:nvSpPr>
          <p:cNvPr id="11" name="TextBox 10">
            <a:extLst>
              <a:ext uri="{FF2B5EF4-FFF2-40B4-BE49-F238E27FC236}">
                <a16:creationId xmlns:a16="http://schemas.microsoft.com/office/drawing/2014/main" id="{AD687F2E-B1DD-DB1E-8907-842C33D1B490}"/>
              </a:ext>
            </a:extLst>
          </p:cNvPr>
          <p:cNvSpPr txBox="1"/>
          <p:nvPr/>
        </p:nvSpPr>
        <p:spPr>
          <a:xfrm>
            <a:off x="4155370" y="809747"/>
            <a:ext cx="5212423" cy="1165887"/>
          </a:xfrm>
          <a:prstGeom prst="rect">
            <a:avLst/>
          </a:prstGeom>
          <a:noFill/>
        </p:spPr>
        <p:txBody>
          <a:bodyPr wrap="square" rtlCol="0">
            <a:spAutoFit/>
          </a:bodyPr>
          <a:lstStyle/>
          <a:p>
            <a:pPr algn="ctr"/>
            <a:r>
              <a:rPr lang="en-US" sz="3500" b="1" dirty="0">
                <a:solidFill>
                  <a:srgbClr val="C00000"/>
                </a:solidFill>
                <a:latin typeface="Times New Roman" panose="02020603050405020304" pitchFamily="18" charset="0"/>
                <a:cs typeface="Times New Roman" panose="02020603050405020304" pitchFamily="18" charset="0"/>
              </a:rPr>
              <a:t>Magnetic field dependence</a:t>
            </a:r>
          </a:p>
        </p:txBody>
      </p:sp>
      <p:sp>
        <p:nvSpPr>
          <p:cNvPr id="12" name="TextBox 11">
            <a:extLst>
              <a:ext uri="{FF2B5EF4-FFF2-40B4-BE49-F238E27FC236}">
                <a16:creationId xmlns:a16="http://schemas.microsoft.com/office/drawing/2014/main" id="{A947B431-D21C-D941-7D16-231517FFE222}"/>
              </a:ext>
            </a:extLst>
          </p:cNvPr>
          <p:cNvSpPr txBox="1"/>
          <p:nvPr/>
        </p:nvSpPr>
        <p:spPr>
          <a:xfrm>
            <a:off x="649222" y="4853579"/>
            <a:ext cx="7577353" cy="1169551"/>
          </a:xfrm>
          <a:prstGeom prst="rect">
            <a:avLst/>
          </a:prstGeom>
          <a:noFill/>
        </p:spPr>
        <p:txBody>
          <a:bodyPr wrap="square" rtlCol="0">
            <a:spAutoFit/>
          </a:bodyPr>
          <a:lstStyle/>
          <a:p>
            <a:pPr>
              <a:buClr>
                <a:srgbClr val="C00000"/>
              </a:buClr>
            </a:pPr>
            <a:r>
              <a:rPr lang="en-US" sz="1400" b="1" dirty="0">
                <a:solidFill>
                  <a:schemeClr val="tx1"/>
                </a:solidFill>
                <a:latin typeface="Times New Roman" panose="02020603050405020304" pitchFamily="18" charset="0"/>
                <a:cs typeface="Times New Roman" panose="02020603050405020304" pitchFamily="18" charset="0"/>
              </a:rPr>
              <a:t>Nb single crystal after annealing at 1700 </a:t>
            </a:r>
            <a:r>
              <a:rPr lang="en-US" sz="1400" b="1" dirty="0">
                <a:solidFill>
                  <a:sysClr val="windowText" lastClr="000000"/>
                </a:solidFill>
                <a:latin typeface="Times New Roman" panose="02020603050405020304" pitchFamily="18" charset="0"/>
                <a:cs typeface="Times New Roman" panose="02020603050405020304" pitchFamily="18" charset="0"/>
              </a:rPr>
              <a:t>℃</a:t>
            </a:r>
            <a:endParaRPr lang="en-US" sz="1400" b="1" dirty="0">
              <a:solidFill>
                <a:schemeClr val="tx1"/>
              </a:solidFill>
              <a:latin typeface="Times New Roman" panose="02020603050405020304" pitchFamily="18" charset="0"/>
              <a:cs typeface="Times New Roman" panose="02020603050405020304" pitchFamily="18" charset="0"/>
            </a:endParaRPr>
          </a:p>
          <a:p>
            <a:pPr>
              <a:buClr>
                <a:srgbClr val="C00000"/>
              </a:buClr>
            </a:pPr>
            <a:endParaRPr lang="en-US" sz="1400" dirty="0">
              <a:latin typeface="Times New Roman" panose="02020603050405020304" pitchFamily="18" charset="0"/>
              <a:cs typeface="Times New Roman" panose="02020603050405020304" pitchFamily="18" charset="0"/>
            </a:endParaRPr>
          </a:p>
          <a:p>
            <a:pPr marL="457200" indent="-457200">
              <a:buClr>
                <a:srgbClr val="C00000"/>
              </a:buClr>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Surface atomically flat.</a:t>
            </a:r>
          </a:p>
          <a:p>
            <a:pPr marL="457200" indent="-457200">
              <a:buClr>
                <a:srgbClr val="C00000"/>
              </a:buClr>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Superconducting gap of bulk Nb 1.55 meV.</a:t>
            </a:r>
          </a:p>
          <a:p>
            <a:pPr marL="457200" indent="-457200">
              <a:buClr>
                <a:srgbClr val="C00000"/>
              </a:buClr>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Superconducting coherence length suppressed to 30 nm from the bulk value of 40 nm.</a:t>
            </a:r>
          </a:p>
        </p:txBody>
      </p:sp>
      <p:sp>
        <p:nvSpPr>
          <p:cNvPr id="13" name="TextBox 12">
            <a:extLst>
              <a:ext uri="{FF2B5EF4-FFF2-40B4-BE49-F238E27FC236}">
                <a16:creationId xmlns:a16="http://schemas.microsoft.com/office/drawing/2014/main" id="{74130998-3C7B-DBE8-A185-71E28187C1BB}"/>
              </a:ext>
            </a:extLst>
          </p:cNvPr>
          <p:cNvSpPr txBox="1"/>
          <p:nvPr/>
        </p:nvSpPr>
        <p:spPr>
          <a:xfrm>
            <a:off x="11207689" y="3629849"/>
            <a:ext cx="984311" cy="46166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BCS  Fit</a:t>
            </a:r>
          </a:p>
          <a:p>
            <a:r>
              <a:rPr lang="en-US" sz="800" dirty="0">
                <a:latin typeface="Symbol" panose="05050102010706020507" pitchFamily="18" charset="2"/>
                <a:cs typeface="Times New Roman" panose="02020603050405020304" pitchFamily="18" charset="0"/>
              </a:rPr>
              <a:t>D</a:t>
            </a:r>
            <a:r>
              <a:rPr lang="en-US" sz="800" dirty="0">
                <a:latin typeface="Times New Roman" panose="02020603050405020304" pitchFamily="18" charset="0"/>
                <a:cs typeface="Times New Roman" panose="02020603050405020304" pitchFamily="18" charset="0"/>
              </a:rPr>
              <a:t>=1.55 meV</a:t>
            </a:r>
          </a:p>
          <a:p>
            <a:r>
              <a:rPr lang="en-US" sz="800" dirty="0">
                <a:latin typeface="Symbol" panose="05050102010706020507" pitchFamily="18" charset="2"/>
                <a:cs typeface="Times New Roman" panose="02020603050405020304" pitchFamily="18" charset="0"/>
              </a:rPr>
              <a:t>G</a:t>
            </a:r>
            <a:r>
              <a:rPr lang="en-US" sz="800" dirty="0">
                <a:latin typeface="Times New Roman" panose="02020603050405020304" pitchFamily="18" charset="0"/>
                <a:cs typeface="Times New Roman" panose="02020603050405020304" pitchFamily="18" charset="0"/>
              </a:rPr>
              <a:t>=0.018 meV</a:t>
            </a:r>
          </a:p>
        </p:txBody>
      </p:sp>
    </p:spTree>
    <p:extLst>
      <p:ext uri="{BB962C8B-B14F-4D97-AF65-F5344CB8AC3E}">
        <p14:creationId xmlns:p14="http://schemas.microsoft.com/office/powerpoint/2010/main" val="3637135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15B6B5C-CC64-08EE-6BE2-0DDE352BFA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7" r="2343"/>
          <a:stretch/>
        </p:blipFill>
        <p:spPr bwMode="auto">
          <a:xfrm>
            <a:off x="6512373" y="1894638"/>
            <a:ext cx="4101483" cy="36429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9">
            <a:extLst>
              <a:ext uri="{FF2B5EF4-FFF2-40B4-BE49-F238E27FC236}">
                <a16:creationId xmlns:a16="http://schemas.microsoft.com/office/drawing/2014/main" id="{B77A96E9-1187-35DE-C05E-66C10FA7F84B}"/>
              </a:ext>
            </a:extLst>
          </p:cNvPr>
          <p:cNvSpPr>
            <a:spLocks noGrp="1"/>
          </p:cNvSpPr>
          <p:nvPr>
            <p:ph type="title"/>
          </p:nvPr>
        </p:nvSpPr>
        <p:spPr>
          <a:xfrm>
            <a:off x="1889759" y="851350"/>
            <a:ext cx="8412482" cy="765530"/>
          </a:xfrm>
        </p:spPr>
        <p:txBody>
          <a:bodyPr/>
          <a:lstStyle/>
          <a:p>
            <a:pPr algn="ctr"/>
            <a:r>
              <a:rPr lang="en-US" dirty="0">
                <a:latin typeface="Times New Roman" panose="02020603050405020304" pitchFamily="18" charset="0"/>
                <a:cs typeface="Times New Roman" panose="02020603050405020304" pitchFamily="18" charset="0"/>
              </a:rPr>
              <a:t>Magnetic Field Dependance </a:t>
            </a:r>
          </a:p>
        </p:txBody>
      </p:sp>
      <p:sp>
        <p:nvSpPr>
          <p:cNvPr id="10" name="Text Placeholder 10">
            <a:extLst>
              <a:ext uri="{FF2B5EF4-FFF2-40B4-BE49-F238E27FC236}">
                <a16:creationId xmlns:a16="http://schemas.microsoft.com/office/drawing/2014/main" id="{48BE1305-E1FC-606F-CEE4-EBCC81EF4222}"/>
              </a:ext>
            </a:extLst>
          </p:cNvPr>
          <p:cNvSpPr txBox="1">
            <a:spLocks/>
          </p:cNvSpPr>
          <p:nvPr/>
        </p:nvSpPr>
        <p:spPr>
          <a:xfrm>
            <a:off x="847493" y="1894639"/>
            <a:ext cx="4395528" cy="36429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70" dirty="0">
                <a:latin typeface="Times New Roman" panose="02020603050405020304" pitchFamily="18" charset="0"/>
                <a:cs typeface="Times New Roman" panose="02020603050405020304" pitchFamily="18" charset="0"/>
              </a:rPr>
              <a:t>We performed another analysis on the Nb Film Si (001), i.e. the Magnetic Field Dependance </a:t>
            </a:r>
          </a:p>
          <a:p>
            <a:r>
              <a:rPr lang="en-US" sz="1270" dirty="0">
                <a:latin typeface="Times New Roman" panose="02020603050405020304" pitchFamily="18" charset="0"/>
                <a:cs typeface="Times New Roman" panose="02020603050405020304" pitchFamily="18" charset="0"/>
              </a:rPr>
              <a:t>Superconductivity of a material is also determined by the amount of Magnetic Field present in the material.</a:t>
            </a:r>
          </a:p>
          <a:p>
            <a:r>
              <a:rPr lang="en-US" sz="1270" dirty="0">
                <a:latin typeface="Times New Roman" panose="02020603050405020304" pitchFamily="18" charset="0"/>
                <a:cs typeface="Times New Roman" panose="02020603050405020304" pitchFamily="18" charset="0"/>
              </a:rPr>
              <a:t>Every material has a characteristic Hc2 value. Feature of a type II Superconductor.</a:t>
            </a:r>
          </a:p>
          <a:p>
            <a:r>
              <a:rPr lang="en-US" sz="1270" dirty="0">
                <a:latin typeface="Times New Roman" panose="02020603050405020304" pitchFamily="18" charset="0"/>
                <a:cs typeface="Times New Roman" panose="02020603050405020304" pitchFamily="18" charset="0"/>
              </a:rPr>
              <a:t>Hc2 is the specific value of magnetic field at which a superconducting material transitions into its normal state. </a:t>
            </a:r>
          </a:p>
          <a:p>
            <a:r>
              <a:rPr lang="en-US" sz="1270" dirty="0">
                <a:latin typeface="Times New Roman" panose="02020603050405020304" pitchFamily="18" charset="0"/>
                <a:cs typeface="Times New Roman" panose="02020603050405020304" pitchFamily="18" charset="0"/>
              </a:rPr>
              <a:t>Destruction of Superconductivity is related to the Coherence length of the material/ system.</a:t>
            </a:r>
          </a:p>
          <a:p>
            <a:r>
              <a:rPr lang="en-US" sz="1270" dirty="0">
                <a:latin typeface="Times New Roman" panose="02020603050405020304" pitchFamily="18" charset="0"/>
                <a:cs typeface="Times New Roman" panose="02020603050405020304" pitchFamily="18" charset="0"/>
              </a:rPr>
              <a:t>Small coherence length corresponds to high dirty limit. Hence, finding the Hc2 value of a material helps us gain information about its coherence length.</a:t>
            </a:r>
          </a:p>
          <a:p>
            <a:r>
              <a:rPr lang="en-US" sz="1270" dirty="0">
                <a:latin typeface="Times New Roman" panose="02020603050405020304" pitchFamily="18" charset="0"/>
                <a:cs typeface="Times New Roman" panose="02020603050405020304" pitchFamily="18" charset="0"/>
              </a:rPr>
              <a:t>The Hc2 value for Nb Film on Si (001) is about 2.0 T</a:t>
            </a:r>
          </a:p>
        </p:txBody>
      </p:sp>
      <p:sp>
        <p:nvSpPr>
          <p:cNvPr id="11" name="TextBox 10">
            <a:extLst>
              <a:ext uri="{FF2B5EF4-FFF2-40B4-BE49-F238E27FC236}">
                <a16:creationId xmlns:a16="http://schemas.microsoft.com/office/drawing/2014/main" id="{30433A36-07FA-3A98-39C1-EC20BB4C50C2}"/>
              </a:ext>
            </a:extLst>
          </p:cNvPr>
          <p:cNvSpPr txBox="1"/>
          <p:nvPr/>
        </p:nvSpPr>
        <p:spPr>
          <a:xfrm>
            <a:off x="9654263" y="5322143"/>
            <a:ext cx="1161200" cy="21544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Made using Igor Pro</a:t>
            </a:r>
          </a:p>
        </p:txBody>
      </p:sp>
    </p:spTree>
    <p:extLst>
      <p:ext uri="{BB962C8B-B14F-4D97-AF65-F5344CB8AC3E}">
        <p14:creationId xmlns:p14="http://schemas.microsoft.com/office/powerpoint/2010/main" val="295129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3D1E86-3442-DE43-64C5-88C55D3E6468}"/>
              </a:ext>
            </a:extLst>
          </p:cNvPr>
          <p:cNvSpPr>
            <a:spLocks noGrp="1"/>
          </p:cNvSpPr>
          <p:nvPr>
            <p:ph type="title"/>
          </p:nvPr>
        </p:nvSpPr>
        <p:spPr>
          <a:xfrm>
            <a:off x="700635" y="914400"/>
            <a:ext cx="10691265" cy="869795"/>
          </a:xfrm>
        </p:spPr>
        <p:txBody>
          <a:bodyPr/>
          <a:lstStyle/>
          <a:p>
            <a:pPr algn="ctr"/>
            <a:r>
              <a:rPr lang="en-US" dirty="0"/>
              <a:t>Conclusion</a:t>
            </a:r>
          </a:p>
        </p:txBody>
      </p:sp>
      <p:sp>
        <p:nvSpPr>
          <p:cNvPr id="3" name="Content Placeholder 2">
            <a:extLst>
              <a:ext uri="{FF2B5EF4-FFF2-40B4-BE49-F238E27FC236}">
                <a16:creationId xmlns:a16="http://schemas.microsoft.com/office/drawing/2014/main" id="{B8EF78DA-E812-A0F3-63FD-82A70BABA5D7}"/>
              </a:ext>
            </a:extLst>
          </p:cNvPr>
          <p:cNvSpPr>
            <a:spLocks noGrp="1"/>
          </p:cNvSpPr>
          <p:nvPr>
            <p:ph idx="4294967295"/>
          </p:nvPr>
        </p:nvSpPr>
        <p:spPr>
          <a:xfrm>
            <a:off x="728662" y="1906936"/>
            <a:ext cx="10734675" cy="3698875"/>
          </a:xfrm>
        </p:spPr>
        <p:txBody>
          <a:bodyPr>
            <a:normAutofit/>
          </a:bodyPr>
          <a:lstStyle/>
          <a:p>
            <a:pPr>
              <a:buClr>
                <a:srgbClr val="C00000"/>
              </a:buCl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After a UHV annealing at 400 </a:t>
            </a:r>
            <a:r>
              <a:rPr lang="en-US" sz="1600" dirty="0">
                <a:solidFill>
                  <a:schemeClr val="tx1"/>
                </a:solidFill>
                <a:latin typeface="Times" panose="02020603050405020304" pitchFamily="18" charset="0"/>
                <a:cs typeface="Times" panose="02020603050405020304" pitchFamily="18" charset="0"/>
              </a:rPr>
              <a:t>℃</a:t>
            </a:r>
            <a:r>
              <a:rPr lang="en-US" sz="1600" dirty="0">
                <a:solidFill>
                  <a:schemeClr val="tx1"/>
                </a:solidFill>
                <a:latin typeface="Times New Roman" panose="02020603050405020304" pitchFamily="18" charset="0"/>
                <a:cs typeface="Times New Roman" panose="02020603050405020304" pitchFamily="18" charset="0"/>
              </a:rPr>
              <a:t> the Nb pentoxide is completely reduced to an amorphous </a:t>
            </a:r>
            <a:r>
              <a:rPr lang="en-US" sz="1600" dirty="0" err="1">
                <a:solidFill>
                  <a:schemeClr val="tx1"/>
                </a:solidFill>
                <a:latin typeface="Times New Roman" panose="02020603050405020304" pitchFamily="18" charset="0"/>
                <a:cs typeface="Times New Roman" panose="02020603050405020304" pitchFamily="18" charset="0"/>
              </a:rPr>
              <a:t>NbO</a:t>
            </a:r>
            <a:r>
              <a:rPr lang="en-US" sz="1600" dirty="0">
                <a:solidFill>
                  <a:schemeClr val="tx1"/>
                </a:solidFill>
                <a:latin typeface="Times New Roman" panose="02020603050405020304" pitchFamily="18" charset="0"/>
                <a:cs typeface="Times New Roman" panose="02020603050405020304" pitchFamily="18" charset="0"/>
              </a:rPr>
              <a:t>.</a:t>
            </a:r>
          </a:p>
          <a:p>
            <a:pPr>
              <a:buClr>
                <a:srgbClr val="C00000"/>
              </a:buCl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After a UHV annealing at 400 </a:t>
            </a:r>
            <a:r>
              <a:rPr lang="en-US" sz="1600" dirty="0">
                <a:solidFill>
                  <a:schemeClr val="tx1"/>
                </a:solidFill>
                <a:latin typeface="Times" panose="02020603050405020304" pitchFamily="18" charset="0"/>
                <a:cs typeface="Times" panose="02020603050405020304" pitchFamily="18" charset="0"/>
              </a:rPr>
              <a:t>℃ , t</a:t>
            </a:r>
            <a:r>
              <a:rPr lang="en-US" sz="1600" dirty="0">
                <a:solidFill>
                  <a:schemeClr val="tx1"/>
                </a:solidFill>
                <a:latin typeface="Times New Roman" panose="02020603050405020304" pitchFamily="18" charset="0"/>
                <a:cs typeface="Times New Roman" panose="02020603050405020304" pitchFamily="18" charset="0"/>
              </a:rPr>
              <a:t>he reduced superconducting gap at the interface between the bulk Nb and the top </a:t>
            </a:r>
            <a:r>
              <a:rPr lang="en-US" sz="1600" dirty="0" err="1">
                <a:solidFill>
                  <a:schemeClr val="tx1"/>
                </a:solidFill>
                <a:latin typeface="Times New Roman" panose="02020603050405020304" pitchFamily="18" charset="0"/>
                <a:cs typeface="Times New Roman" panose="02020603050405020304" pitchFamily="18" charset="0"/>
              </a:rPr>
              <a:t>NbO</a:t>
            </a:r>
            <a:r>
              <a:rPr lang="en-US" sz="1600" dirty="0">
                <a:solidFill>
                  <a:schemeClr val="tx1"/>
                </a:solidFill>
                <a:latin typeface="Times New Roman" panose="02020603050405020304" pitchFamily="18" charset="0"/>
                <a:cs typeface="Times New Roman" panose="02020603050405020304" pitchFamily="18" charset="0"/>
              </a:rPr>
              <a:t> together with a reduced superconducting coherence length suggest diffusion of oxygen at the top surface of bulk Nb.</a:t>
            </a:r>
          </a:p>
          <a:p>
            <a:pPr>
              <a:buClr>
                <a:srgbClr val="C00000"/>
              </a:buClr>
              <a:buFont typeface="Wingdings" pitchFamily="2" charset="2"/>
              <a:buChar char="v"/>
            </a:pPr>
            <a:r>
              <a:rPr lang="en-US" sz="1600" dirty="0">
                <a:solidFill>
                  <a:schemeClr val="tx1"/>
                </a:solidFill>
                <a:latin typeface="Times New Roman" panose="02020603050405020304" pitchFamily="18" charset="0"/>
                <a:cs typeface="Times New Roman" panose="02020603050405020304" pitchFamily="18" charset="0"/>
              </a:rPr>
              <a:t>Further UHV annealing at 1700 ℃ a (3x1) oxygen reconstruction is observed in topography and a bulk superconducting gap is measured in topography. Magnetic field measurement suggest an increased coherence length and a clean interface.</a:t>
            </a:r>
          </a:p>
          <a:p>
            <a:pPr>
              <a:buClr>
                <a:srgbClr val="C00000"/>
              </a:buClr>
              <a:buFont typeface="Wingdings" pitchFamily="2" charset="2"/>
              <a:buChar char="v"/>
            </a:pPr>
            <a:r>
              <a:rPr lang="en-US" sz="1600" dirty="0">
                <a:solidFill>
                  <a:schemeClr val="tx1"/>
                </a:solidFill>
                <a:latin typeface="Times New Roman" panose="02020603050405020304" pitchFamily="18" charset="0"/>
                <a:ea typeface="Times New Roman" panose="02020603050405020304" pitchFamily="18" charset="0"/>
              </a:rPr>
              <a:t>Complete removal of oxygen requires annealing close to the melting point of Nb.</a:t>
            </a:r>
          </a:p>
          <a:p>
            <a:pPr>
              <a:buClr>
                <a:srgbClr val="C00000"/>
              </a:buClr>
              <a:buFont typeface="Wingdings" pitchFamily="2" charset="2"/>
              <a:buChar char="v"/>
            </a:pPr>
            <a:r>
              <a:rPr lang="en-US" sz="1600" dirty="0">
                <a:latin typeface="Times New Roman" panose="02020603050405020304" pitchFamily="18" charset="0"/>
                <a:ea typeface="Times New Roman" panose="02020603050405020304" pitchFamily="18" charset="0"/>
              </a:rPr>
              <a:t>The HC2 value for Nb on Si substrates was ~ 2T</a:t>
            </a:r>
            <a:endParaRPr lang="en-US" sz="1600" dirty="0">
              <a:solidFill>
                <a:schemeClr val="tx1"/>
              </a:solidFill>
              <a:latin typeface="Times New Roman" panose="02020603050405020304" pitchFamily="18" charset="0"/>
              <a:ea typeface="Times New Roman" panose="02020603050405020304" pitchFamily="18" charset="0"/>
            </a:endParaRPr>
          </a:p>
          <a:p>
            <a:pPr>
              <a:buClr>
                <a:srgbClr val="C00000"/>
              </a:buClr>
              <a:buFont typeface="Wingdings" pitchFamily="2" charset="2"/>
              <a:buChar char="v"/>
            </a:pPr>
            <a:r>
              <a:rPr lang="en-US" sz="1600" dirty="0">
                <a:latin typeface="Times New Roman" panose="02020603050405020304" pitchFamily="18" charset="0"/>
                <a:cs typeface="Times New Roman" panose="02020603050405020304" pitchFamily="18" charset="0"/>
              </a:rPr>
              <a:t>Quantum Computation can outperform current technology based on semiconductor chips.</a:t>
            </a:r>
          </a:p>
          <a:p>
            <a:pPr marL="0" indent="0">
              <a:buClr>
                <a:srgbClr val="C00000"/>
              </a:buClr>
              <a:buNone/>
            </a:pPr>
            <a:endParaRPr lang="en-US" sz="1600" dirty="0">
              <a:solidFill>
                <a:schemeClr val="tx1"/>
              </a:solidFill>
              <a:latin typeface="Times New Roman" panose="02020603050405020304" pitchFamily="18" charset="0"/>
              <a:ea typeface="Times New Roman" panose="02020603050405020304" pitchFamily="18" charset="0"/>
            </a:endParaRPr>
          </a:p>
          <a:p>
            <a:pPr marL="0" indent="0">
              <a:buClr>
                <a:srgbClr val="C00000"/>
              </a:buClr>
              <a:buNone/>
            </a:pPr>
            <a:endParaRPr lang="en-US" sz="1600" dirty="0">
              <a:latin typeface="Times New Roman" panose="02020603050405020304" pitchFamily="18" charset="0"/>
              <a:cs typeface="Times New Roman" panose="02020603050405020304" pitchFamily="18" charset="0"/>
            </a:endParaRPr>
          </a:p>
          <a:p>
            <a:pPr marL="0" indent="0">
              <a:buClr>
                <a:srgbClr val="C00000"/>
              </a:buClr>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514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A288-C644-9D50-31A8-9FEF6A210FC6}"/>
              </a:ext>
            </a:extLst>
          </p:cNvPr>
          <p:cNvSpPr>
            <a:spLocks noGrp="1"/>
          </p:cNvSpPr>
          <p:nvPr>
            <p:ph type="title"/>
          </p:nvPr>
        </p:nvSpPr>
        <p:spPr>
          <a:xfrm>
            <a:off x="2354525" y="2771078"/>
            <a:ext cx="7482949" cy="1315844"/>
          </a:xfrm>
        </p:spPr>
        <p:txBody>
          <a:bodyPr>
            <a:normAutofit/>
          </a:bodyPr>
          <a:lstStyle/>
          <a:p>
            <a:pPr algn="ctr"/>
            <a:r>
              <a:rPr lang="en-US" sz="8000" dirty="0"/>
              <a:t>Thank you</a:t>
            </a:r>
          </a:p>
        </p:txBody>
      </p:sp>
    </p:spTree>
    <p:extLst>
      <p:ext uri="{BB962C8B-B14F-4D97-AF65-F5344CB8AC3E}">
        <p14:creationId xmlns:p14="http://schemas.microsoft.com/office/powerpoint/2010/main" val="154643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D6B5-A3CC-BC5E-15B8-5D1007CBA5DA}"/>
              </a:ext>
            </a:extLst>
          </p:cNvPr>
          <p:cNvSpPr>
            <a:spLocks noGrp="1"/>
          </p:cNvSpPr>
          <p:nvPr>
            <p:ph type="title"/>
          </p:nvPr>
        </p:nvSpPr>
        <p:spPr>
          <a:xfrm>
            <a:off x="704087" y="739251"/>
            <a:ext cx="10689336" cy="632891"/>
          </a:xfrm>
        </p:spPr>
        <p:txBody>
          <a:bodyPr>
            <a:normAutofit fontScale="90000"/>
          </a:bodyPr>
          <a:lstStyle/>
          <a:p>
            <a:pPr algn="ctr"/>
            <a:r>
              <a:rPr lang="en-US" dirty="0"/>
              <a:t>Quantum Computation</a:t>
            </a:r>
          </a:p>
        </p:txBody>
      </p:sp>
      <p:sp>
        <p:nvSpPr>
          <p:cNvPr id="4" name="Text Placeholder 3">
            <a:extLst>
              <a:ext uri="{FF2B5EF4-FFF2-40B4-BE49-F238E27FC236}">
                <a16:creationId xmlns:a16="http://schemas.microsoft.com/office/drawing/2014/main" id="{5A8D0878-6C46-A4EB-70C7-58B8FD01ADFC}"/>
              </a:ext>
            </a:extLst>
          </p:cNvPr>
          <p:cNvSpPr>
            <a:spLocks noGrp="1"/>
          </p:cNvSpPr>
          <p:nvPr>
            <p:ph type="body" idx="1"/>
          </p:nvPr>
        </p:nvSpPr>
        <p:spPr>
          <a:xfrm>
            <a:off x="703770" y="1420738"/>
            <a:ext cx="5211763" cy="329469"/>
          </a:xfrm>
        </p:spPr>
        <p:txBody>
          <a:bodyPr>
            <a:normAutofit fontScale="92500"/>
          </a:bodyPr>
          <a:lstStyle/>
          <a:p>
            <a:pPr algn="ctr"/>
            <a:r>
              <a:rPr lang="en-US" dirty="0"/>
              <a:t>Classical Computation</a:t>
            </a:r>
          </a:p>
        </p:txBody>
      </p:sp>
      <p:sp>
        <p:nvSpPr>
          <p:cNvPr id="6" name="Text Placeholder 5">
            <a:extLst>
              <a:ext uri="{FF2B5EF4-FFF2-40B4-BE49-F238E27FC236}">
                <a16:creationId xmlns:a16="http://schemas.microsoft.com/office/drawing/2014/main" id="{4C785D4A-A010-535D-221D-27652E16EC24}"/>
              </a:ext>
            </a:extLst>
          </p:cNvPr>
          <p:cNvSpPr>
            <a:spLocks noGrp="1"/>
          </p:cNvSpPr>
          <p:nvPr>
            <p:ph type="body" sz="quarter" idx="3"/>
          </p:nvPr>
        </p:nvSpPr>
        <p:spPr>
          <a:xfrm>
            <a:off x="6181450" y="1372079"/>
            <a:ext cx="5211763" cy="329469"/>
          </a:xfrm>
        </p:spPr>
        <p:txBody>
          <a:bodyPr>
            <a:normAutofit fontScale="92500"/>
          </a:bodyPr>
          <a:lstStyle/>
          <a:p>
            <a:pPr algn="ctr"/>
            <a:r>
              <a:rPr lang="en-US" dirty="0"/>
              <a:t>Quantum Computation</a:t>
            </a:r>
          </a:p>
        </p:txBody>
      </p:sp>
      <p:pic>
        <p:nvPicPr>
          <p:cNvPr id="8" name="Content Placeholder 7">
            <a:extLst>
              <a:ext uri="{FF2B5EF4-FFF2-40B4-BE49-F238E27FC236}">
                <a16:creationId xmlns:a16="http://schemas.microsoft.com/office/drawing/2014/main" id="{DE3A4068-648B-8077-DE67-88A45AE42810}"/>
              </a:ext>
            </a:extLst>
          </p:cNvPr>
          <p:cNvPicPr>
            <a:picLocks noGrp="1" noChangeAspect="1"/>
          </p:cNvPicPr>
          <p:nvPr>
            <p:ph sz="half" idx="2"/>
          </p:nvPr>
        </p:nvPicPr>
        <p:blipFill>
          <a:blip r:embed="rId2"/>
          <a:stretch>
            <a:fillRect/>
          </a:stretch>
        </p:blipFill>
        <p:spPr>
          <a:xfrm>
            <a:off x="1759317" y="1885606"/>
            <a:ext cx="3100668" cy="1897423"/>
          </a:xfrm>
          <a:prstGeom prst="rect">
            <a:avLst/>
          </a:prstGeom>
        </p:spPr>
      </p:pic>
      <p:pic>
        <p:nvPicPr>
          <p:cNvPr id="9" name="Content Placeholder 8">
            <a:extLst>
              <a:ext uri="{FF2B5EF4-FFF2-40B4-BE49-F238E27FC236}">
                <a16:creationId xmlns:a16="http://schemas.microsoft.com/office/drawing/2014/main" id="{DC4ED1B5-B0CB-4F48-D724-1799D8D59166}"/>
              </a:ext>
            </a:extLst>
          </p:cNvPr>
          <p:cNvPicPr>
            <a:picLocks noGrp="1" noChangeAspect="1"/>
          </p:cNvPicPr>
          <p:nvPr>
            <p:ph sz="quarter" idx="4"/>
          </p:nvPr>
        </p:nvPicPr>
        <p:blipFill>
          <a:blip r:embed="rId3"/>
          <a:stretch>
            <a:fillRect/>
          </a:stretch>
        </p:blipFill>
        <p:spPr>
          <a:xfrm>
            <a:off x="7236996" y="1884738"/>
            <a:ext cx="3100669" cy="1959623"/>
          </a:xfrm>
          <a:prstGeom prst="rect">
            <a:avLst/>
          </a:prstGeom>
        </p:spPr>
      </p:pic>
      <p:sp>
        <p:nvSpPr>
          <p:cNvPr id="10" name="Google Shape;125;p16">
            <a:extLst>
              <a:ext uri="{FF2B5EF4-FFF2-40B4-BE49-F238E27FC236}">
                <a16:creationId xmlns:a16="http://schemas.microsoft.com/office/drawing/2014/main" id="{C5720302-DE0A-13B2-CB23-1B0300AA802B}"/>
              </a:ext>
            </a:extLst>
          </p:cNvPr>
          <p:cNvSpPr txBox="1"/>
          <p:nvPr/>
        </p:nvSpPr>
        <p:spPr>
          <a:xfrm>
            <a:off x="1843516" y="4054845"/>
            <a:ext cx="2932270" cy="689187"/>
          </a:xfrm>
          <a:prstGeom prst="rect">
            <a:avLst/>
          </a:prstGeom>
          <a:noFill/>
          <a:ln>
            <a:noFill/>
          </a:ln>
        </p:spPr>
        <p:txBody>
          <a:bodyPr spcFirstLastPara="1" wrap="square" lIns="68575" tIns="34275" rIns="68575" bIns="34275" anchor="t" anchorCtr="0">
            <a:normAutofit lnSpcReduction="10000"/>
          </a:bodyPr>
          <a:lstStyle/>
          <a:p>
            <a:pPr marL="139700" marR="0" lvl="0" indent="-139700" algn="l" rtl="0">
              <a:lnSpc>
                <a:spcPct val="100000"/>
              </a:lnSpc>
              <a:spcBef>
                <a:spcPts val="0"/>
              </a:spcBef>
              <a:spcAft>
                <a:spcPts val="0"/>
              </a:spcAft>
              <a:buClr>
                <a:srgbClr val="262626"/>
              </a:buClr>
              <a:buSzPts val="1800"/>
              <a:buFont typeface="Noto Sans Symbols"/>
              <a:buNone/>
            </a:pPr>
            <a:r>
              <a:rPr lang="en" sz="1800" dirty="0">
                <a:solidFill>
                  <a:srgbClr val="C00000"/>
                </a:solidFill>
                <a:latin typeface="Times New Roman" panose="02020603050405020304" pitchFamily="18" charset="0"/>
                <a:ea typeface="Helvetica Neue"/>
                <a:cs typeface="Times New Roman" panose="02020603050405020304" pitchFamily="18" charset="0"/>
                <a:sym typeface="Helvetica Neue"/>
              </a:rPr>
              <a:t>Classical Computation:</a:t>
            </a:r>
            <a:endParaRPr sz="1100" dirty="0">
              <a:solidFill>
                <a:srgbClr val="C00000"/>
              </a:solidFill>
              <a:latin typeface="Times New Roman" panose="02020603050405020304" pitchFamily="18" charset="0"/>
              <a:cs typeface="Times New Roman" panose="02020603050405020304" pitchFamily="18" charset="0"/>
            </a:endParaRPr>
          </a:p>
          <a:p>
            <a:pPr marL="139700" marR="0" lvl="0" indent="-139700" algn="l" rtl="0">
              <a:lnSpc>
                <a:spcPct val="100000"/>
              </a:lnSpc>
              <a:spcBef>
                <a:spcPts val="700"/>
              </a:spcBef>
              <a:spcAft>
                <a:spcPts val="0"/>
              </a:spcAft>
              <a:buClr>
                <a:srgbClr val="262626"/>
              </a:buClr>
              <a:buSzPts val="1800"/>
              <a:buFont typeface="Noto Sans Symbols"/>
              <a:buNone/>
            </a:pPr>
            <a:r>
              <a:rPr lang="en" sz="1800" dirty="0">
                <a:solidFill>
                  <a:schemeClr val="dk1"/>
                </a:solidFill>
                <a:latin typeface="Times New Roman" panose="02020603050405020304" pitchFamily="18" charset="0"/>
                <a:ea typeface="Helvetica Neue"/>
                <a:cs typeface="Times New Roman" panose="02020603050405020304" pitchFamily="18" charset="0"/>
                <a:sym typeface="Helvetica Neue"/>
              </a:rPr>
              <a:t> </a:t>
            </a:r>
            <a:r>
              <a:rPr lang="en" sz="1500" dirty="0">
                <a:solidFill>
                  <a:schemeClr val="dk1"/>
                </a:solidFill>
                <a:latin typeface="Times New Roman" panose="02020603050405020304" pitchFamily="18" charset="0"/>
                <a:ea typeface="Helvetica Neue"/>
                <a:cs typeface="Times New Roman" panose="02020603050405020304" pitchFamily="18" charset="0"/>
                <a:sym typeface="Helvetica Neue"/>
              </a:rPr>
              <a:t>Classical logic bit: “0” and “1”</a:t>
            </a:r>
            <a:r>
              <a:rPr lang="en" sz="1800" dirty="0">
                <a:solidFill>
                  <a:schemeClr val="dk1"/>
                </a:solidFill>
                <a:latin typeface="Times New Roman" panose="02020603050405020304" pitchFamily="18" charset="0"/>
                <a:ea typeface="Helvetica Neue"/>
                <a:cs typeface="Times New Roman" panose="02020603050405020304" pitchFamily="18" charset="0"/>
                <a:sym typeface="Helvetica Neue"/>
              </a:rPr>
              <a:t> </a:t>
            </a:r>
            <a:endParaRPr sz="11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405BEB7-B398-F3FA-5370-43B08513A3AC}"/>
              </a:ext>
            </a:extLst>
          </p:cNvPr>
          <p:cNvSpPr txBox="1"/>
          <p:nvPr/>
        </p:nvSpPr>
        <p:spPr>
          <a:xfrm>
            <a:off x="6408458" y="3961396"/>
            <a:ext cx="4757743" cy="1595309"/>
          </a:xfrm>
          <a:prstGeom prst="rect">
            <a:avLst/>
          </a:prstGeom>
          <a:noFill/>
        </p:spPr>
        <p:txBody>
          <a:bodyPr wrap="square" rtlCol="0">
            <a:spAutoFit/>
          </a:bodyPr>
          <a:lstStyle/>
          <a:p>
            <a:pPr marL="139700" lvl="0" indent="-139700">
              <a:spcBef>
                <a:spcPts val="700"/>
              </a:spcBef>
              <a:buClr>
                <a:srgbClr val="262626"/>
              </a:buClr>
              <a:buSzPts val="1800"/>
            </a:pPr>
            <a:r>
              <a:rPr lang="en-US" sz="1600" dirty="0">
                <a:solidFill>
                  <a:srgbClr val="C00000"/>
                </a:solidFill>
                <a:latin typeface="Times New Roman" panose="02020603050405020304" pitchFamily="18" charset="0"/>
                <a:ea typeface="Helvetica Neue"/>
                <a:cs typeface="Times New Roman" panose="02020603050405020304" pitchFamily="18" charset="0"/>
                <a:sym typeface="Helvetica Neue"/>
              </a:rPr>
              <a:t>Quantum Computation: </a:t>
            </a:r>
            <a:endParaRPr lang="en-US" sz="1050" dirty="0">
              <a:solidFill>
                <a:srgbClr val="C00000"/>
              </a:solidFill>
              <a:latin typeface="Times New Roman" panose="02020603050405020304" pitchFamily="18" charset="0"/>
              <a:cs typeface="Times New Roman" panose="02020603050405020304" pitchFamily="18" charset="0"/>
            </a:endParaRPr>
          </a:p>
          <a:p>
            <a:pPr marL="139700" lvl="0" indent="-139700">
              <a:spcBef>
                <a:spcPts val="700"/>
              </a:spcBef>
              <a:buClr>
                <a:srgbClr val="262626"/>
              </a:buClr>
              <a:buSzPts val="1800"/>
            </a:pPr>
            <a:r>
              <a:rPr lang="en-US" sz="1200" dirty="0">
                <a:solidFill>
                  <a:schemeClr val="dk1"/>
                </a:solidFill>
                <a:latin typeface="Times New Roman" panose="02020603050405020304" pitchFamily="18" charset="0"/>
                <a:ea typeface="Helvetica Neue"/>
                <a:cs typeface="Times New Roman" panose="02020603050405020304" pitchFamily="18" charset="0"/>
                <a:sym typeface="Helvetica Neue"/>
              </a:rPr>
              <a:t>    </a:t>
            </a:r>
            <a:r>
              <a:rPr lang="en-US" sz="1400" dirty="0">
                <a:solidFill>
                  <a:schemeClr val="dk1"/>
                </a:solidFill>
                <a:latin typeface="Times New Roman" panose="02020603050405020304" pitchFamily="18" charset="0"/>
                <a:ea typeface="Helvetica Neue"/>
                <a:cs typeface="Times New Roman" panose="02020603050405020304" pitchFamily="18" charset="0"/>
                <a:sym typeface="Helvetica Neue"/>
              </a:rPr>
              <a:t>Quantum bit, “Qubit”, can be manipulated using the rules of quantum physics</a:t>
            </a:r>
            <a:endParaRPr lang="en-US" sz="900" dirty="0">
              <a:latin typeface="Times New Roman" panose="02020603050405020304" pitchFamily="18" charset="0"/>
              <a:cs typeface="Times New Roman" panose="02020603050405020304" pitchFamily="18" charset="0"/>
            </a:endParaRPr>
          </a:p>
          <a:p>
            <a:pPr marL="139700" lvl="0" indent="-139700">
              <a:spcBef>
                <a:spcPts val="700"/>
              </a:spcBef>
              <a:buClr>
                <a:srgbClr val="262626"/>
              </a:buClr>
              <a:buSzPts val="1500"/>
            </a:pPr>
            <a:r>
              <a:rPr lang="en-US" sz="1400" dirty="0">
                <a:solidFill>
                  <a:schemeClr val="dk1"/>
                </a:solidFill>
                <a:latin typeface="Times New Roman" panose="02020603050405020304" pitchFamily="18" charset="0"/>
                <a:ea typeface="Helvetica Neue"/>
                <a:cs typeface="Times New Roman" panose="02020603050405020304" pitchFamily="18" charset="0"/>
                <a:sym typeface="Helvetica Neue"/>
              </a:rPr>
              <a:t>     Orthogonal quantum states |0&gt; , |1&gt; and their superposition |</a:t>
            </a:r>
            <a:r>
              <a:rPr lang="el-GR" sz="1400" dirty="0">
                <a:solidFill>
                  <a:schemeClr val="dk1"/>
                </a:solidFill>
                <a:latin typeface="Times New Roman" panose="02020603050405020304" pitchFamily="18" charset="0"/>
                <a:ea typeface="Helvetica Neue"/>
                <a:cs typeface="Times New Roman" panose="02020603050405020304" pitchFamily="18" charset="0"/>
                <a:sym typeface="Helvetica Neue"/>
              </a:rPr>
              <a:t>Ψ&gt; = </a:t>
            </a:r>
            <a:r>
              <a:rPr lang="en-US" sz="1400" dirty="0">
                <a:solidFill>
                  <a:schemeClr val="dk1"/>
                </a:solidFill>
                <a:latin typeface="Times New Roman" panose="02020603050405020304" pitchFamily="18" charset="0"/>
                <a:ea typeface="Helvetica Neue"/>
                <a:cs typeface="Times New Roman" panose="02020603050405020304" pitchFamily="18" charset="0"/>
                <a:sym typeface="Helvetica Neue"/>
              </a:rPr>
              <a:t>c</a:t>
            </a:r>
            <a:r>
              <a:rPr lang="en-US" sz="1400" baseline="-25000" dirty="0">
                <a:solidFill>
                  <a:schemeClr val="dk1"/>
                </a:solidFill>
                <a:latin typeface="Times New Roman" panose="02020603050405020304" pitchFamily="18" charset="0"/>
                <a:ea typeface="Helvetica Neue"/>
                <a:cs typeface="Times New Roman" panose="02020603050405020304" pitchFamily="18" charset="0"/>
                <a:sym typeface="Helvetica Neue"/>
              </a:rPr>
              <a:t>0</a:t>
            </a:r>
            <a:r>
              <a:rPr lang="en-US" sz="1400" dirty="0">
                <a:solidFill>
                  <a:schemeClr val="dk1"/>
                </a:solidFill>
                <a:latin typeface="Times New Roman" panose="02020603050405020304" pitchFamily="18" charset="0"/>
                <a:ea typeface="Helvetica Neue"/>
                <a:cs typeface="Times New Roman" panose="02020603050405020304" pitchFamily="18" charset="0"/>
                <a:sym typeface="Helvetica Neue"/>
              </a:rPr>
              <a:t>|0&gt; + c</a:t>
            </a:r>
            <a:r>
              <a:rPr lang="en-US" sz="1400" baseline="-25000" dirty="0">
                <a:solidFill>
                  <a:schemeClr val="dk1"/>
                </a:solidFill>
                <a:latin typeface="Times New Roman" panose="02020603050405020304" pitchFamily="18" charset="0"/>
                <a:ea typeface="Helvetica Neue"/>
                <a:cs typeface="Times New Roman" panose="02020603050405020304" pitchFamily="18" charset="0"/>
                <a:sym typeface="Helvetica Neue"/>
              </a:rPr>
              <a:t>1</a:t>
            </a:r>
            <a:r>
              <a:rPr lang="en-US" sz="1400" dirty="0">
                <a:solidFill>
                  <a:schemeClr val="dk1"/>
                </a:solidFill>
                <a:latin typeface="Times New Roman" panose="02020603050405020304" pitchFamily="18" charset="0"/>
                <a:ea typeface="Helvetica Neue"/>
                <a:cs typeface="Times New Roman" panose="02020603050405020304" pitchFamily="18" charset="0"/>
                <a:sym typeface="Helvetica Neue"/>
              </a:rPr>
              <a:t>|1&gt;</a:t>
            </a:r>
          </a:p>
          <a:p>
            <a:endParaRPr lang="en-US" sz="1400" dirty="0"/>
          </a:p>
        </p:txBody>
      </p:sp>
      <p:sp>
        <p:nvSpPr>
          <p:cNvPr id="13" name="Google Shape;126;p16">
            <a:extLst>
              <a:ext uri="{FF2B5EF4-FFF2-40B4-BE49-F238E27FC236}">
                <a16:creationId xmlns:a16="http://schemas.microsoft.com/office/drawing/2014/main" id="{1AC53B28-982F-5DBB-AAE4-2948AD1673BB}"/>
              </a:ext>
            </a:extLst>
          </p:cNvPr>
          <p:cNvSpPr/>
          <p:nvPr/>
        </p:nvSpPr>
        <p:spPr>
          <a:xfrm>
            <a:off x="1942450" y="5519888"/>
            <a:ext cx="8477999" cy="689186"/>
          </a:xfrm>
          <a:prstGeom prst="rect">
            <a:avLst/>
          </a:prstGeom>
          <a:noFill/>
          <a:ln>
            <a:noFill/>
          </a:ln>
        </p:spPr>
        <p:txBody>
          <a:bodyPr spcFirstLastPara="1" wrap="square" lIns="68575" tIns="34275" rIns="68575" bIns="34275" anchor="t" anchorCtr="0">
            <a:noAutofit/>
          </a:bodyPr>
          <a:lstStyle/>
          <a:p>
            <a:pPr marL="0" marR="0" lvl="0" indent="0" algn="just" rtl="0">
              <a:spcBef>
                <a:spcPts val="800"/>
              </a:spcBef>
              <a:spcAft>
                <a:spcPts val="0"/>
              </a:spcAft>
              <a:buClr>
                <a:schemeClr val="dk1"/>
              </a:buClr>
              <a:buSzPts val="1500"/>
              <a:buFont typeface="Noto Sans Symbols"/>
              <a:buNone/>
            </a:pPr>
            <a:r>
              <a:rPr lang="en" sz="1500" dirty="0">
                <a:solidFill>
                  <a:schemeClr val="dk1"/>
                </a:solidFill>
                <a:latin typeface="Times New Roman" panose="02020603050405020304" pitchFamily="18" charset="0"/>
                <a:ea typeface="Helvetica Neue"/>
                <a:cs typeface="Times New Roman" panose="02020603050405020304" pitchFamily="18" charset="0"/>
                <a:sym typeface="Helvetica Neue"/>
              </a:rPr>
              <a:t>A quantum computer can perform operations in seconds while for a classical computer it would take thousand of years.</a:t>
            </a:r>
            <a:endParaRPr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22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A6F5-F9A8-A7CF-E2F9-B3A4F3789BCD}"/>
              </a:ext>
            </a:extLst>
          </p:cNvPr>
          <p:cNvSpPr>
            <a:spLocks noGrp="1"/>
          </p:cNvSpPr>
          <p:nvPr>
            <p:ph type="title"/>
          </p:nvPr>
        </p:nvSpPr>
        <p:spPr>
          <a:xfrm>
            <a:off x="700635" y="914400"/>
            <a:ext cx="10691265" cy="711200"/>
          </a:xfrm>
        </p:spPr>
        <p:txBody>
          <a:bodyPr/>
          <a:lstStyle/>
          <a:p>
            <a:pPr algn="ctr"/>
            <a:r>
              <a:rPr lang="en-US" dirty="0"/>
              <a:t>What are </a:t>
            </a:r>
            <a:r>
              <a:rPr lang="en-US" dirty="0" err="1"/>
              <a:t>SuperConducting</a:t>
            </a:r>
            <a:r>
              <a:rPr lang="en-US" dirty="0"/>
              <a:t> Qubits</a:t>
            </a:r>
          </a:p>
        </p:txBody>
      </p:sp>
      <p:sp>
        <p:nvSpPr>
          <p:cNvPr id="3" name="Content Placeholder 2">
            <a:extLst>
              <a:ext uri="{FF2B5EF4-FFF2-40B4-BE49-F238E27FC236}">
                <a16:creationId xmlns:a16="http://schemas.microsoft.com/office/drawing/2014/main" id="{94EB8481-8699-77BA-6F67-717B4891A655}"/>
              </a:ext>
            </a:extLst>
          </p:cNvPr>
          <p:cNvSpPr>
            <a:spLocks noGrp="1"/>
          </p:cNvSpPr>
          <p:nvPr>
            <p:ph idx="1"/>
          </p:nvPr>
        </p:nvSpPr>
        <p:spPr>
          <a:xfrm>
            <a:off x="750367" y="1625600"/>
            <a:ext cx="10691265" cy="4336288"/>
          </a:xfrm>
        </p:spPr>
        <p:txBody>
          <a:bodyPr>
            <a:normAutofit lnSpcReduction="10000"/>
          </a:bodyPr>
          <a:lstStyle/>
          <a:p>
            <a:pPr marL="0" marR="0" lvl="0" indent="0" algn="l" rtl="0">
              <a:lnSpc>
                <a:spcPct val="80000"/>
              </a:lnSpc>
              <a:spcBef>
                <a:spcPts val="0"/>
              </a:spcBef>
              <a:spcAft>
                <a:spcPts val="0"/>
              </a:spcAft>
              <a:buClr>
                <a:srgbClr val="262626"/>
              </a:buClr>
              <a:buSzPts val="1700"/>
              <a:buFont typeface="Noto Sans Symbols"/>
              <a:buNone/>
            </a:pPr>
            <a:endParaRPr lang="en-US" sz="2000" b="1" dirty="0">
              <a:solidFill>
                <a:srgbClr val="C00000"/>
              </a:solidFill>
              <a:latin typeface="Times New Roman"/>
              <a:ea typeface="Times New Roman"/>
              <a:cs typeface="Times New Roman"/>
              <a:sym typeface="Times New Roman"/>
            </a:endParaRPr>
          </a:p>
          <a:p>
            <a:pPr marL="0" marR="0" lvl="0" indent="0" algn="l" rtl="0">
              <a:lnSpc>
                <a:spcPct val="80000"/>
              </a:lnSpc>
              <a:spcBef>
                <a:spcPts val="0"/>
              </a:spcBef>
              <a:spcAft>
                <a:spcPts val="0"/>
              </a:spcAft>
              <a:buClr>
                <a:srgbClr val="262626"/>
              </a:buClr>
              <a:buSzPts val="1700"/>
              <a:buFont typeface="Noto Sans Symbols"/>
              <a:buNone/>
            </a:pPr>
            <a:r>
              <a:rPr lang="en-US" sz="2000" b="1" dirty="0">
                <a:solidFill>
                  <a:srgbClr val="C00000"/>
                </a:solidFill>
                <a:latin typeface="Times New Roman"/>
                <a:ea typeface="Times New Roman"/>
                <a:cs typeface="Times New Roman"/>
                <a:sym typeface="Times New Roman"/>
              </a:rPr>
              <a:t>Any quantum mechanically coherent system could be used as qubit. </a:t>
            </a:r>
          </a:p>
          <a:p>
            <a:pPr marL="139700" marR="0" lvl="0" indent="-139700" algn="l" rtl="0">
              <a:lnSpc>
                <a:spcPct val="80000"/>
              </a:lnSpc>
              <a:spcBef>
                <a:spcPts val="0"/>
              </a:spcBef>
              <a:spcAft>
                <a:spcPts val="0"/>
              </a:spcAft>
              <a:buClr>
                <a:srgbClr val="262626"/>
              </a:buClr>
              <a:buSzPts val="1700"/>
              <a:buFont typeface="Noto Sans Symbols"/>
              <a:buNone/>
            </a:pPr>
            <a:r>
              <a:rPr lang="en-US" sz="2000" b="1" dirty="0">
                <a:solidFill>
                  <a:srgbClr val="C00000"/>
                </a:solidFill>
                <a:latin typeface="Times New Roman"/>
                <a:ea typeface="Times New Roman"/>
                <a:cs typeface="Times New Roman"/>
                <a:sym typeface="Times New Roman"/>
              </a:rPr>
              <a:t>Different platforms  include:</a:t>
            </a:r>
            <a:endParaRPr lang="en-US" sz="1050" b="1" dirty="0">
              <a:latin typeface="Times New Roman"/>
              <a:ea typeface="Times New Roman"/>
              <a:cs typeface="Times New Roman"/>
              <a:sym typeface="Times New Roman"/>
            </a:endParaRPr>
          </a:p>
          <a:p>
            <a:pPr marL="342900" marR="0" lvl="0" indent="-215900" algn="l" rtl="0">
              <a:lnSpc>
                <a:spcPct val="80000"/>
              </a:lnSpc>
              <a:spcBef>
                <a:spcPts val="700"/>
              </a:spcBef>
              <a:spcAft>
                <a:spcPts val="0"/>
              </a:spcAft>
              <a:buClr>
                <a:schemeClr val="dk1"/>
              </a:buClr>
              <a:buSzPts val="800"/>
              <a:buFont typeface="Times New Roman"/>
              <a:buChar char="○"/>
            </a:pPr>
            <a:r>
              <a:rPr lang="en-US" sz="2000" dirty="0">
                <a:solidFill>
                  <a:schemeClr val="dk1"/>
                </a:solidFill>
                <a:latin typeface="Times New Roman"/>
                <a:ea typeface="Times New Roman"/>
                <a:cs typeface="Times New Roman"/>
                <a:sym typeface="Times New Roman"/>
              </a:rPr>
              <a:t>single photons </a:t>
            </a:r>
            <a:endParaRPr lang="en-US" sz="1050" dirty="0">
              <a:latin typeface="Times New Roman"/>
              <a:ea typeface="Times New Roman"/>
              <a:cs typeface="Times New Roman"/>
              <a:sym typeface="Times New Roman"/>
            </a:endParaRPr>
          </a:p>
          <a:p>
            <a:pPr marL="342900" marR="0" lvl="0" indent="-215900" algn="l" rtl="0">
              <a:lnSpc>
                <a:spcPct val="80000"/>
              </a:lnSpc>
              <a:spcBef>
                <a:spcPts val="0"/>
              </a:spcBef>
              <a:spcAft>
                <a:spcPts val="0"/>
              </a:spcAft>
              <a:buClr>
                <a:schemeClr val="dk1"/>
              </a:buClr>
              <a:buSzPts val="800"/>
              <a:buFont typeface="Times New Roman"/>
              <a:buChar char="○"/>
            </a:pPr>
            <a:r>
              <a:rPr lang="en-US" sz="2000" dirty="0">
                <a:solidFill>
                  <a:schemeClr val="dk1"/>
                </a:solidFill>
                <a:latin typeface="Times New Roman"/>
                <a:ea typeface="Times New Roman"/>
                <a:cs typeface="Times New Roman"/>
                <a:sym typeface="Times New Roman"/>
              </a:rPr>
              <a:t>nuclear spins</a:t>
            </a:r>
            <a:endParaRPr lang="en-US" sz="1050" dirty="0">
              <a:latin typeface="Times New Roman"/>
              <a:ea typeface="Times New Roman"/>
              <a:cs typeface="Times New Roman"/>
              <a:sym typeface="Times New Roman"/>
            </a:endParaRPr>
          </a:p>
          <a:p>
            <a:pPr marL="342900" marR="0" lvl="0" indent="-215900" algn="l" rtl="0">
              <a:lnSpc>
                <a:spcPct val="80000"/>
              </a:lnSpc>
              <a:spcBef>
                <a:spcPts val="0"/>
              </a:spcBef>
              <a:spcAft>
                <a:spcPts val="0"/>
              </a:spcAft>
              <a:buClr>
                <a:schemeClr val="dk1"/>
              </a:buClr>
              <a:buSzPts val="800"/>
              <a:buFont typeface="Times New Roman"/>
              <a:buChar char="○"/>
            </a:pPr>
            <a:r>
              <a:rPr lang="en-US" sz="2000" dirty="0">
                <a:solidFill>
                  <a:schemeClr val="dk1"/>
                </a:solidFill>
                <a:latin typeface="Times New Roman"/>
                <a:ea typeface="Times New Roman"/>
                <a:cs typeface="Times New Roman"/>
                <a:sym typeface="Times New Roman"/>
              </a:rPr>
              <a:t>trapped ions</a:t>
            </a:r>
            <a:endParaRPr lang="en-US" sz="1050" dirty="0">
              <a:latin typeface="Times New Roman"/>
              <a:ea typeface="Times New Roman"/>
              <a:cs typeface="Times New Roman"/>
              <a:sym typeface="Times New Roman"/>
            </a:endParaRPr>
          </a:p>
          <a:p>
            <a:pPr marL="342900" marR="0" lvl="0" indent="-215900" algn="l" rtl="0">
              <a:lnSpc>
                <a:spcPct val="80000"/>
              </a:lnSpc>
              <a:spcBef>
                <a:spcPts val="0"/>
              </a:spcBef>
              <a:spcAft>
                <a:spcPts val="0"/>
              </a:spcAft>
              <a:buClr>
                <a:schemeClr val="dk1"/>
              </a:buClr>
              <a:buSzPts val="800"/>
              <a:buFont typeface="Times New Roman"/>
              <a:buChar char="○"/>
            </a:pPr>
            <a:r>
              <a:rPr lang="en-US" sz="2000" dirty="0">
                <a:solidFill>
                  <a:schemeClr val="dk1"/>
                </a:solidFill>
                <a:latin typeface="Times New Roman"/>
                <a:ea typeface="Times New Roman"/>
                <a:cs typeface="Times New Roman"/>
                <a:sym typeface="Times New Roman"/>
              </a:rPr>
              <a:t>superconductors</a:t>
            </a:r>
          </a:p>
          <a:p>
            <a:pPr marL="0" marR="0" lvl="0" indent="0" algn="l" rtl="0">
              <a:lnSpc>
                <a:spcPct val="80000"/>
              </a:lnSpc>
              <a:spcBef>
                <a:spcPts val="0"/>
              </a:spcBef>
              <a:spcAft>
                <a:spcPts val="0"/>
              </a:spcAft>
              <a:buNone/>
            </a:pPr>
            <a:endParaRPr lang="en-US" sz="2000" dirty="0">
              <a:solidFill>
                <a:schemeClr val="dk1"/>
              </a:solidFill>
              <a:latin typeface="Times New Roman"/>
              <a:ea typeface="Times New Roman"/>
              <a:cs typeface="Times New Roman"/>
              <a:sym typeface="Times New Roman"/>
            </a:endParaRPr>
          </a:p>
          <a:p>
            <a:pPr marL="139700" marR="0" lvl="0" indent="-139700" algn="l" rtl="0">
              <a:lnSpc>
                <a:spcPct val="80000"/>
              </a:lnSpc>
              <a:spcBef>
                <a:spcPts val="700"/>
              </a:spcBef>
              <a:spcAft>
                <a:spcPts val="0"/>
              </a:spcAft>
              <a:buClr>
                <a:srgbClr val="262626"/>
              </a:buClr>
              <a:buSzPts val="1700"/>
              <a:buFont typeface="Noto Sans Symbols"/>
              <a:buNone/>
            </a:pPr>
            <a:r>
              <a:rPr lang="en-US" sz="2000" b="1" dirty="0">
                <a:solidFill>
                  <a:srgbClr val="C00000"/>
                </a:solidFill>
                <a:latin typeface="Times New Roman"/>
                <a:ea typeface="Times New Roman"/>
                <a:cs typeface="Times New Roman"/>
                <a:sym typeface="Times New Roman"/>
              </a:rPr>
              <a:t>Superconducting devices using materials</a:t>
            </a:r>
          </a:p>
          <a:p>
            <a:pPr marL="139700" marR="0" lvl="0" indent="-139700" algn="l" rtl="0">
              <a:lnSpc>
                <a:spcPct val="80000"/>
              </a:lnSpc>
              <a:spcBef>
                <a:spcPts val="800"/>
              </a:spcBef>
              <a:spcAft>
                <a:spcPts val="0"/>
              </a:spcAft>
              <a:buClr>
                <a:srgbClr val="262626"/>
              </a:buClr>
              <a:buSzPts val="1700"/>
              <a:buFont typeface="Noto Sans Symbols"/>
              <a:buNone/>
            </a:pPr>
            <a:r>
              <a:rPr lang="en-US" sz="2000" dirty="0">
                <a:solidFill>
                  <a:schemeClr val="dk1"/>
                </a:solidFill>
                <a:latin typeface="Times New Roman"/>
                <a:ea typeface="Times New Roman"/>
                <a:cs typeface="Times New Roman"/>
                <a:sym typeface="Times New Roman"/>
              </a:rPr>
              <a:t>The minimum levels of de-coherence among solid state implementations.</a:t>
            </a:r>
            <a:endParaRPr lang="en-US" sz="1050" dirty="0">
              <a:latin typeface="Times New Roman"/>
              <a:ea typeface="Times New Roman"/>
              <a:cs typeface="Times New Roman"/>
              <a:sym typeface="Times New Roman"/>
            </a:endParaRPr>
          </a:p>
          <a:p>
            <a:pPr marL="139700" marR="0" lvl="0" indent="-139700" algn="l" rtl="0">
              <a:lnSpc>
                <a:spcPct val="80000"/>
              </a:lnSpc>
              <a:spcBef>
                <a:spcPts val="800"/>
              </a:spcBef>
              <a:spcAft>
                <a:spcPts val="0"/>
              </a:spcAft>
              <a:buClr>
                <a:srgbClr val="262626"/>
              </a:buClr>
              <a:buSzPts val="1700"/>
              <a:buFont typeface="Noto Sans Symbols"/>
              <a:buNone/>
            </a:pPr>
            <a:r>
              <a:rPr lang="en-US" sz="2000" dirty="0">
                <a:solidFill>
                  <a:schemeClr val="dk1"/>
                </a:solidFill>
                <a:latin typeface="Times New Roman"/>
                <a:ea typeface="Times New Roman"/>
                <a:cs typeface="Times New Roman"/>
                <a:sym typeface="Times New Roman"/>
              </a:rPr>
              <a:t>A promising implementation of qubit. It is widely believed that the only way to realize large scale integration of qubits will be with solid state technologies.</a:t>
            </a:r>
          </a:p>
          <a:p>
            <a:pPr marL="139700" marR="0" lvl="0" indent="-139700" algn="l" rtl="0">
              <a:lnSpc>
                <a:spcPct val="80000"/>
              </a:lnSpc>
              <a:spcBef>
                <a:spcPts val="800"/>
              </a:spcBef>
              <a:spcAft>
                <a:spcPts val="0"/>
              </a:spcAft>
              <a:buClr>
                <a:srgbClr val="262626"/>
              </a:buClr>
              <a:buSzPts val="1700"/>
              <a:buFont typeface="Noto Sans Symbols"/>
              <a:buNone/>
            </a:pPr>
            <a:endParaRPr lang="en-US" sz="2000" dirty="0">
              <a:solidFill>
                <a:schemeClr val="dk1"/>
              </a:solidFill>
              <a:latin typeface="Times New Roman"/>
              <a:ea typeface="Times New Roman"/>
              <a:cs typeface="Times New Roman"/>
              <a:sym typeface="Times New Roman"/>
            </a:endParaRPr>
          </a:p>
          <a:p>
            <a:pPr marL="139700" marR="0" lvl="0" indent="-139700" algn="l" rtl="0">
              <a:lnSpc>
                <a:spcPct val="80000"/>
              </a:lnSpc>
              <a:spcBef>
                <a:spcPts val="800"/>
              </a:spcBef>
              <a:spcAft>
                <a:spcPts val="0"/>
              </a:spcAft>
              <a:buClr>
                <a:srgbClr val="262626"/>
              </a:buClr>
              <a:buSzPts val="1700"/>
              <a:buFont typeface="Noto Sans Symbols"/>
              <a:buNone/>
            </a:pPr>
            <a:r>
              <a:rPr lang="en-US" sz="2000" b="1" dirty="0">
                <a:solidFill>
                  <a:srgbClr val="C00000"/>
                </a:solidFill>
                <a:latin typeface="Times New Roman"/>
                <a:ea typeface="Times New Roman"/>
                <a:cs typeface="Times New Roman"/>
                <a:sym typeface="Times New Roman"/>
              </a:rPr>
              <a:t>Advantage of solid-state implementations </a:t>
            </a:r>
            <a:endParaRPr lang="en-US" sz="1050" dirty="0">
              <a:latin typeface="Times New Roman"/>
              <a:ea typeface="Times New Roman"/>
              <a:cs typeface="Times New Roman"/>
              <a:sym typeface="Times New Roman"/>
            </a:endParaRPr>
          </a:p>
          <a:p>
            <a:pPr marL="139700" marR="0" lvl="0" indent="-139700" algn="l" rtl="0">
              <a:lnSpc>
                <a:spcPct val="80000"/>
              </a:lnSpc>
              <a:spcBef>
                <a:spcPts val="700"/>
              </a:spcBef>
              <a:spcAft>
                <a:spcPts val="0"/>
              </a:spcAft>
              <a:buClr>
                <a:srgbClr val="262626"/>
              </a:buClr>
              <a:buSzPts val="1700"/>
              <a:buFont typeface="Noto Sans Symbols"/>
              <a:buNone/>
            </a:pPr>
            <a:r>
              <a:rPr lang="en-US" sz="2000" dirty="0">
                <a:solidFill>
                  <a:schemeClr val="dk1"/>
                </a:solidFill>
                <a:latin typeface="Times New Roman"/>
                <a:ea typeface="Times New Roman"/>
                <a:cs typeface="Times New Roman"/>
                <a:sym typeface="Times New Roman"/>
              </a:rPr>
              <a:t>Possibility of a scalable implementation of the qubits</a:t>
            </a:r>
          </a:p>
          <a:p>
            <a:endParaRPr lang="en-US" dirty="0"/>
          </a:p>
        </p:txBody>
      </p:sp>
    </p:spTree>
    <p:extLst>
      <p:ext uri="{BB962C8B-B14F-4D97-AF65-F5344CB8AC3E}">
        <p14:creationId xmlns:p14="http://schemas.microsoft.com/office/powerpoint/2010/main" val="2817348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F9B5-4104-A4A2-31AE-0F555443CE49}"/>
              </a:ext>
            </a:extLst>
          </p:cNvPr>
          <p:cNvSpPr>
            <a:spLocks noGrp="1"/>
          </p:cNvSpPr>
          <p:nvPr>
            <p:ph type="title"/>
          </p:nvPr>
        </p:nvSpPr>
        <p:spPr>
          <a:xfrm>
            <a:off x="700635" y="914400"/>
            <a:ext cx="10691265" cy="812800"/>
          </a:xfrm>
        </p:spPr>
        <p:txBody>
          <a:bodyPr/>
          <a:lstStyle/>
          <a:p>
            <a:pPr algn="ctr"/>
            <a:r>
              <a:rPr lang="en-US" dirty="0"/>
              <a:t>Superconductors</a:t>
            </a:r>
          </a:p>
        </p:txBody>
      </p:sp>
      <p:grpSp>
        <p:nvGrpSpPr>
          <p:cNvPr id="4" name="Group 19">
            <a:extLst>
              <a:ext uri="{FF2B5EF4-FFF2-40B4-BE49-F238E27FC236}">
                <a16:creationId xmlns:a16="http://schemas.microsoft.com/office/drawing/2014/main" id="{589A930A-149F-5602-299A-83723D6823D6}"/>
              </a:ext>
            </a:extLst>
          </p:cNvPr>
          <p:cNvGrpSpPr>
            <a:grpSpLocks/>
          </p:cNvGrpSpPr>
          <p:nvPr/>
        </p:nvGrpSpPr>
        <p:grpSpPr bwMode="auto">
          <a:xfrm>
            <a:off x="5560428" y="1835008"/>
            <a:ext cx="2358679" cy="1779645"/>
            <a:chOff x="480" y="2247"/>
            <a:chExt cx="2112" cy="1601"/>
          </a:xfrm>
        </p:grpSpPr>
        <p:grpSp>
          <p:nvGrpSpPr>
            <p:cNvPr id="5" name="Group 20">
              <a:extLst>
                <a:ext uri="{FF2B5EF4-FFF2-40B4-BE49-F238E27FC236}">
                  <a16:creationId xmlns:a16="http://schemas.microsoft.com/office/drawing/2014/main" id="{453AD489-60B7-934C-46C4-97011B21B01F}"/>
                </a:ext>
              </a:extLst>
            </p:cNvPr>
            <p:cNvGrpSpPr>
              <a:grpSpLocks/>
            </p:cNvGrpSpPr>
            <p:nvPr/>
          </p:nvGrpSpPr>
          <p:grpSpPr bwMode="auto">
            <a:xfrm>
              <a:off x="480" y="2256"/>
              <a:ext cx="2112" cy="1592"/>
              <a:chOff x="480" y="2256"/>
              <a:chExt cx="2112" cy="1592"/>
            </a:xfrm>
          </p:grpSpPr>
          <p:pic>
            <p:nvPicPr>
              <p:cNvPr id="7" name="Picture 21" descr="met">
                <a:extLst>
                  <a:ext uri="{FF2B5EF4-FFF2-40B4-BE49-F238E27FC236}">
                    <a16:creationId xmlns:a16="http://schemas.microsoft.com/office/drawing/2014/main" id="{4BE46398-3D9F-6D2A-7147-5E6BFAAC1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2256"/>
                <a:ext cx="2112" cy="15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Line 22">
                <a:extLst>
                  <a:ext uri="{FF2B5EF4-FFF2-40B4-BE49-F238E27FC236}">
                    <a16:creationId xmlns:a16="http://schemas.microsoft.com/office/drawing/2014/main" id="{2D65D029-5C1F-9C55-106D-C3268D80BF81}"/>
                  </a:ext>
                </a:extLst>
              </p:cNvPr>
              <p:cNvSpPr>
                <a:spLocks noChangeShapeType="1"/>
              </p:cNvSpPr>
              <p:nvPr/>
            </p:nvSpPr>
            <p:spPr bwMode="auto">
              <a:xfrm>
                <a:off x="1104" y="3360"/>
                <a:ext cx="0" cy="24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 Box 23">
                <a:extLst>
                  <a:ext uri="{FF2B5EF4-FFF2-40B4-BE49-F238E27FC236}">
                    <a16:creationId xmlns:a16="http://schemas.microsoft.com/office/drawing/2014/main" id="{171050C4-BACF-2341-20BB-114879DE12CA}"/>
                  </a:ext>
                </a:extLst>
              </p:cNvPr>
              <p:cNvSpPr txBox="1">
                <a:spLocks noChangeArrowheads="1"/>
              </p:cNvSpPr>
              <p:nvPr/>
            </p:nvSpPr>
            <p:spPr bwMode="auto">
              <a:xfrm>
                <a:off x="997" y="3600"/>
                <a:ext cx="25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r>
                  <a:rPr lang="en-US" altLang="en-US">
                    <a:latin typeface="Symbol" panose="05050102010706020507" pitchFamily="18" charset="2"/>
                    <a:ea typeface="Arial Unicode MS" panose="020B0604020202020204" pitchFamily="34" charset="-128"/>
                    <a:cs typeface="Arial Unicode MS" panose="020B0604020202020204" pitchFamily="34" charset="-128"/>
                  </a:rPr>
                  <a:t>Q</a:t>
                </a:r>
                <a:r>
                  <a:rPr lang="en-US" altLang="en-US" baseline="-25000">
                    <a:latin typeface="Times New Roman" panose="02020603050405020304" pitchFamily="18" charset="0"/>
                    <a:ea typeface="Arial Unicode MS" panose="020B0604020202020204" pitchFamily="34" charset="-128"/>
                    <a:cs typeface="Arial Unicode MS" panose="020B0604020202020204" pitchFamily="34" charset="-128"/>
                  </a:rPr>
                  <a:t>D</a:t>
                </a:r>
                <a:endParaRPr lang="en-US" altLang="en-US" sz="2400">
                  <a:latin typeface="Times New Roman" panose="02020603050405020304" pitchFamily="18" charset="0"/>
                  <a:ea typeface="Arial Unicode MS" panose="020B0604020202020204" pitchFamily="34" charset="-128"/>
                  <a:cs typeface="Arial Unicode MS" panose="020B0604020202020204" pitchFamily="34" charset="-128"/>
                </a:endParaRPr>
              </a:p>
            </p:txBody>
          </p:sp>
        </p:grpSp>
        <p:sp>
          <p:nvSpPr>
            <p:cNvPr id="6" name="Text Box 24">
              <a:extLst>
                <a:ext uri="{FF2B5EF4-FFF2-40B4-BE49-F238E27FC236}">
                  <a16:creationId xmlns:a16="http://schemas.microsoft.com/office/drawing/2014/main" id="{EAC2EED7-799A-48EF-25D6-E95067398A28}"/>
                </a:ext>
              </a:extLst>
            </p:cNvPr>
            <p:cNvSpPr txBox="1">
              <a:spLocks noChangeArrowheads="1"/>
            </p:cNvSpPr>
            <p:nvPr/>
          </p:nvSpPr>
          <p:spPr bwMode="auto">
            <a:xfrm>
              <a:off x="1094" y="2247"/>
              <a:ext cx="8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r>
                <a:rPr lang="en-US" altLang="en-US" sz="1600" i="1">
                  <a:latin typeface="Times New Roman" panose="02020603050405020304" pitchFamily="18" charset="0"/>
                  <a:ea typeface="Arial Unicode MS" panose="020B0604020202020204" pitchFamily="34" charset="-128"/>
                  <a:cs typeface="Arial Unicode MS" panose="020B0604020202020204" pitchFamily="34" charset="-128"/>
                </a:rPr>
                <a:t>Normal metal</a:t>
              </a:r>
              <a:endParaRPr lang="en-US" altLang="en-US" sz="2400">
                <a:latin typeface="Times New Roman" panose="02020603050405020304" pitchFamily="18" charset="0"/>
                <a:ea typeface="Arial Unicode MS" panose="020B0604020202020204" pitchFamily="34" charset="-128"/>
                <a:cs typeface="Arial Unicode MS" panose="020B0604020202020204" pitchFamily="34" charset="-128"/>
              </a:endParaRPr>
            </a:p>
          </p:txBody>
        </p:sp>
      </p:grpSp>
      <p:grpSp>
        <p:nvGrpSpPr>
          <p:cNvPr id="10" name="Group 26">
            <a:extLst>
              <a:ext uri="{FF2B5EF4-FFF2-40B4-BE49-F238E27FC236}">
                <a16:creationId xmlns:a16="http://schemas.microsoft.com/office/drawing/2014/main" id="{DF859D0F-4E0C-07BB-B33E-00F50C140984}"/>
              </a:ext>
            </a:extLst>
          </p:cNvPr>
          <p:cNvGrpSpPr>
            <a:grpSpLocks/>
          </p:cNvGrpSpPr>
          <p:nvPr/>
        </p:nvGrpSpPr>
        <p:grpSpPr bwMode="auto">
          <a:xfrm>
            <a:off x="8015820" y="1835009"/>
            <a:ext cx="2205053" cy="1779645"/>
            <a:chOff x="3360" y="2256"/>
            <a:chExt cx="2112" cy="1592"/>
          </a:xfrm>
        </p:grpSpPr>
        <p:pic>
          <p:nvPicPr>
            <p:cNvPr id="11" name="Picture 27" descr="sup">
              <a:extLst>
                <a:ext uri="{FF2B5EF4-FFF2-40B4-BE49-F238E27FC236}">
                  <a16:creationId xmlns:a16="http://schemas.microsoft.com/office/drawing/2014/main" id="{3DF9F59D-EB73-0C1E-7060-7AAEE23F7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256"/>
              <a:ext cx="2112" cy="15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28">
              <a:extLst>
                <a:ext uri="{FF2B5EF4-FFF2-40B4-BE49-F238E27FC236}">
                  <a16:creationId xmlns:a16="http://schemas.microsoft.com/office/drawing/2014/main" id="{5FB6CB33-6EB3-7E96-EB6F-F78AB9D05AAF}"/>
                </a:ext>
              </a:extLst>
            </p:cNvPr>
            <p:cNvSpPr txBox="1">
              <a:spLocks noChangeArrowheads="1"/>
            </p:cNvSpPr>
            <p:nvPr/>
          </p:nvSpPr>
          <p:spPr bwMode="auto">
            <a:xfrm>
              <a:off x="4080" y="2256"/>
              <a:ext cx="9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r>
                <a:rPr lang="en-US" altLang="en-US" sz="1600" i="1">
                  <a:latin typeface="Times New Roman" panose="02020603050405020304" pitchFamily="18" charset="0"/>
                  <a:ea typeface="Arial Unicode MS" panose="020B0604020202020204" pitchFamily="34" charset="-128"/>
                  <a:cs typeface="Arial Unicode MS" panose="020B0604020202020204" pitchFamily="34" charset="-128"/>
                </a:rPr>
                <a:t>Superconductor</a:t>
              </a:r>
              <a:endParaRPr lang="en-US" altLang="en-US" sz="2400">
                <a:latin typeface="Times New Roman" panose="02020603050405020304" pitchFamily="18" charset="0"/>
                <a:ea typeface="Arial Unicode MS" panose="020B0604020202020204" pitchFamily="34" charset="-128"/>
                <a:cs typeface="Arial Unicode MS" panose="020B0604020202020204" pitchFamily="34" charset="-128"/>
              </a:endParaRPr>
            </a:p>
          </p:txBody>
        </p:sp>
      </p:grpSp>
      <p:grpSp>
        <p:nvGrpSpPr>
          <p:cNvPr id="13" name="Group 33">
            <a:extLst>
              <a:ext uri="{FF2B5EF4-FFF2-40B4-BE49-F238E27FC236}">
                <a16:creationId xmlns:a16="http://schemas.microsoft.com/office/drawing/2014/main" id="{93A0A5FB-2DC6-48C1-7058-EC5BC7F5DC9E}"/>
              </a:ext>
            </a:extLst>
          </p:cNvPr>
          <p:cNvGrpSpPr>
            <a:grpSpLocks/>
          </p:cNvGrpSpPr>
          <p:nvPr/>
        </p:nvGrpSpPr>
        <p:grpSpPr bwMode="auto">
          <a:xfrm>
            <a:off x="2452961" y="1727200"/>
            <a:ext cx="2819400" cy="1379538"/>
            <a:chOff x="398" y="488"/>
            <a:chExt cx="1776" cy="869"/>
          </a:xfrm>
        </p:grpSpPr>
        <p:grpSp>
          <p:nvGrpSpPr>
            <p:cNvPr id="14" name="Group 7">
              <a:extLst>
                <a:ext uri="{FF2B5EF4-FFF2-40B4-BE49-F238E27FC236}">
                  <a16:creationId xmlns:a16="http://schemas.microsoft.com/office/drawing/2014/main" id="{7F1FAA8B-D430-1807-A116-59935CADD3CC}"/>
                </a:ext>
              </a:extLst>
            </p:cNvPr>
            <p:cNvGrpSpPr>
              <a:grpSpLocks/>
            </p:cNvGrpSpPr>
            <p:nvPr/>
          </p:nvGrpSpPr>
          <p:grpSpPr bwMode="auto">
            <a:xfrm>
              <a:off x="547" y="796"/>
              <a:ext cx="1409" cy="304"/>
              <a:chOff x="192" y="1008"/>
              <a:chExt cx="1872" cy="336"/>
            </a:xfrm>
          </p:grpSpPr>
          <p:sp>
            <p:nvSpPr>
              <p:cNvPr id="22" name="AutoShape 8">
                <a:extLst>
                  <a:ext uri="{FF2B5EF4-FFF2-40B4-BE49-F238E27FC236}">
                    <a16:creationId xmlns:a16="http://schemas.microsoft.com/office/drawing/2014/main" id="{0D187CAC-3A5F-2BB7-F2C9-9A6764C23834}"/>
                  </a:ext>
                </a:extLst>
              </p:cNvPr>
              <p:cNvSpPr>
                <a:spLocks noChangeArrowheads="1"/>
              </p:cNvSpPr>
              <p:nvPr/>
            </p:nvSpPr>
            <p:spPr bwMode="auto">
              <a:xfrm rot="16200000" flipH="1">
                <a:off x="552" y="648"/>
                <a:ext cx="336" cy="1056"/>
              </a:xfrm>
              <a:prstGeom prst="can">
                <a:avLst>
                  <a:gd name="adj" fmla="val 67848"/>
                </a:avLst>
              </a:prstGeom>
              <a:gradFill rotWithShape="0">
                <a:gsLst>
                  <a:gs pos="0">
                    <a:schemeClr val="folHlink"/>
                  </a:gs>
                  <a:gs pos="100000">
                    <a:schemeClr val="bg1"/>
                  </a:gs>
                </a:gsLst>
                <a:lin ang="5400000" scaled="1"/>
              </a:gradFill>
              <a:ln w="9525">
                <a:solidFill>
                  <a:schemeClr val="tx1"/>
                </a:solidFill>
                <a:round/>
                <a:headEnd/>
                <a:tailEnd/>
              </a:ln>
            </p:spPr>
            <p:txBody>
              <a:bodyPr wrap="none" anchor="ct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AutoShape 9">
                <a:extLst>
                  <a:ext uri="{FF2B5EF4-FFF2-40B4-BE49-F238E27FC236}">
                    <a16:creationId xmlns:a16="http://schemas.microsoft.com/office/drawing/2014/main" id="{09D61858-9E9F-359B-4A80-61D86EE8491F}"/>
                  </a:ext>
                </a:extLst>
              </p:cNvPr>
              <p:cNvSpPr>
                <a:spLocks noChangeArrowheads="1"/>
              </p:cNvSpPr>
              <p:nvPr/>
            </p:nvSpPr>
            <p:spPr bwMode="auto">
              <a:xfrm rot="16200000" flipH="1">
                <a:off x="1320" y="600"/>
                <a:ext cx="336" cy="1152"/>
              </a:xfrm>
              <a:prstGeom prst="can">
                <a:avLst>
                  <a:gd name="adj" fmla="val 63381"/>
                </a:avLst>
              </a:prstGeom>
              <a:gradFill rotWithShape="0">
                <a:gsLst>
                  <a:gs pos="0">
                    <a:schemeClr val="folHlink"/>
                  </a:gs>
                  <a:gs pos="100000">
                    <a:schemeClr val="bg1"/>
                  </a:gs>
                </a:gsLst>
                <a:lin ang="5400000" scaled="1"/>
              </a:gradFill>
              <a:ln w="9525">
                <a:solidFill>
                  <a:schemeClr val="tx1"/>
                </a:solidFill>
                <a:round/>
                <a:headEnd/>
                <a:tailEnd/>
              </a:ln>
            </p:spPr>
            <p:txBody>
              <a:bodyPr wrap="none" anchor="ct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5" name="Line 10">
              <a:extLst>
                <a:ext uri="{FF2B5EF4-FFF2-40B4-BE49-F238E27FC236}">
                  <a16:creationId xmlns:a16="http://schemas.microsoft.com/office/drawing/2014/main" id="{30CDFF58-B745-F3BD-36F0-728ADE4FFD7D}"/>
                </a:ext>
              </a:extLst>
            </p:cNvPr>
            <p:cNvSpPr>
              <a:spLocks noChangeShapeType="1"/>
            </p:cNvSpPr>
            <p:nvPr/>
          </p:nvSpPr>
          <p:spPr bwMode="auto">
            <a:xfrm>
              <a:off x="1956" y="943"/>
              <a:ext cx="218"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1">
              <a:extLst>
                <a:ext uri="{FF2B5EF4-FFF2-40B4-BE49-F238E27FC236}">
                  <a16:creationId xmlns:a16="http://schemas.microsoft.com/office/drawing/2014/main" id="{A933354B-15E1-E724-883D-20A3B90F4C85}"/>
                </a:ext>
              </a:extLst>
            </p:cNvPr>
            <p:cNvSpPr>
              <a:spLocks noChangeShapeType="1"/>
            </p:cNvSpPr>
            <p:nvPr/>
          </p:nvSpPr>
          <p:spPr bwMode="auto">
            <a:xfrm>
              <a:off x="398" y="943"/>
              <a:ext cx="218"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Text Box 12">
              <a:extLst>
                <a:ext uri="{FF2B5EF4-FFF2-40B4-BE49-F238E27FC236}">
                  <a16:creationId xmlns:a16="http://schemas.microsoft.com/office/drawing/2014/main" id="{8FF0F21C-B2F4-4784-E564-4574F093A8D7}"/>
                </a:ext>
              </a:extLst>
            </p:cNvPr>
            <p:cNvSpPr txBox="1">
              <a:spLocks noChangeArrowheads="1"/>
            </p:cNvSpPr>
            <p:nvPr/>
          </p:nvSpPr>
          <p:spPr bwMode="auto">
            <a:xfrm>
              <a:off x="1162" y="1124"/>
              <a:ext cx="25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spcBef>
                  <a:spcPct val="50000"/>
                </a:spcBef>
              </a:pPr>
              <a:r>
                <a:rPr lang="it-IT" altLang="en-US" sz="1800" b="1" i="1" dirty="0">
                  <a:solidFill>
                    <a:srgbClr val="C00000"/>
                  </a:solidFill>
                  <a:latin typeface="Times New Roman" panose="02020603050405020304" pitchFamily="18" charset="0"/>
                  <a:ea typeface="Arial Unicode MS" panose="020B0604020202020204" pitchFamily="34" charset="-128"/>
                  <a:cs typeface="Arial Unicode MS" panose="020B0604020202020204" pitchFamily="34" charset="-128"/>
                </a:rPr>
                <a:t>l</a:t>
              </a:r>
              <a:endParaRPr lang="it-IT" altLang="en-US" sz="2400" dirty="0">
                <a:solidFill>
                  <a:srgbClr val="C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8" name="Text Box 13">
              <a:extLst>
                <a:ext uri="{FF2B5EF4-FFF2-40B4-BE49-F238E27FC236}">
                  <a16:creationId xmlns:a16="http://schemas.microsoft.com/office/drawing/2014/main" id="{A7C63805-C10C-1280-B2C9-7F9934AF00C4}"/>
                </a:ext>
              </a:extLst>
            </p:cNvPr>
            <p:cNvSpPr txBox="1">
              <a:spLocks noChangeArrowheads="1"/>
            </p:cNvSpPr>
            <p:nvPr/>
          </p:nvSpPr>
          <p:spPr bwMode="auto">
            <a:xfrm>
              <a:off x="1095" y="795"/>
              <a:ext cx="25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spcBef>
                  <a:spcPct val="50000"/>
                </a:spcBef>
              </a:pPr>
              <a:r>
                <a:rPr lang="it-IT" altLang="en-US" sz="1800" b="1" i="1" dirty="0">
                  <a:latin typeface="Times New Roman" panose="02020603050405020304" pitchFamily="18" charset="0"/>
                  <a:ea typeface="Arial Unicode MS" panose="020B0604020202020204" pitchFamily="34" charset="-128"/>
                  <a:cs typeface="Arial Unicode MS" panose="020B0604020202020204" pitchFamily="34" charset="-128"/>
                </a:rPr>
                <a:t>S</a:t>
              </a:r>
              <a:endParaRPr lang="it-IT" altLang="en-US" sz="2400" dirty="0">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9" name="Line 15">
              <a:extLst>
                <a:ext uri="{FF2B5EF4-FFF2-40B4-BE49-F238E27FC236}">
                  <a16:creationId xmlns:a16="http://schemas.microsoft.com/office/drawing/2014/main" id="{D55B69B8-700C-04D0-14FA-954C7CE9E3C3}"/>
                </a:ext>
              </a:extLst>
            </p:cNvPr>
            <p:cNvSpPr>
              <a:spLocks noChangeShapeType="1"/>
            </p:cNvSpPr>
            <p:nvPr/>
          </p:nvSpPr>
          <p:spPr bwMode="auto">
            <a:xfrm rot="10800000" flipH="1">
              <a:off x="635" y="1162"/>
              <a:ext cx="1298" cy="2"/>
            </a:xfrm>
            <a:prstGeom prst="line">
              <a:avLst/>
            </a:prstGeom>
            <a:noFill/>
            <a:ln w="12700">
              <a:solidFill>
                <a:srgbClr val="C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6">
              <a:extLst>
                <a:ext uri="{FF2B5EF4-FFF2-40B4-BE49-F238E27FC236}">
                  <a16:creationId xmlns:a16="http://schemas.microsoft.com/office/drawing/2014/main" id="{9EE2FBAE-8077-247B-4AB8-FF5359840C65}"/>
                </a:ext>
              </a:extLst>
            </p:cNvPr>
            <p:cNvSpPr>
              <a:spLocks noChangeShapeType="1"/>
            </p:cNvSpPr>
            <p:nvPr/>
          </p:nvSpPr>
          <p:spPr bwMode="auto">
            <a:xfrm>
              <a:off x="1090" y="709"/>
              <a:ext cx="325" cy="0"/>
            </a:xfrm>
            <a:prstGeom prst="line">
              <a:avLst/>
            </a:prstGeom>
            <a:noFill/>
            <a:ln w="38100" cmpd="dbl">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Text Box 17">
              <a:extLst>
                <a:ext uri="{FF2B5EF4-FFF2-40B4-BE49-F238E27FC236}">
                  <a16:creationId xmlns:a16="http://schemas.microsoft.com/office/drawing/2014/main" id="{B858B480-7333-CF9B-98A8-AB5E77340B02}"/>
                </a:ext>
              </a:extLst>
            </p:cNvPr>
            <p:cNvSpPr txBox="1">
              <a:spLocks noChangeArrowheads="1"/>
            </p:cNvSpPr>
            <p:nvPr/>
          </p:nvSpPr>
          <p:spPr bwMode="auto">
            <a:xfrm>
              <a:off x="1095" y="488"/>
              <a:ext cx="253" cy="250"/>
            </a:xfrm>
            <a:prstGeom prst="rect">
              <a:avLst/>
            </a:prstGeom>
            <a:noFill/>
            <a:ln w="9525">
              <a:noFill/>
              <a:miter lim="800000"/>
              <a:headEnd/>
              <a:tailEnd/>
            </a:ln>
            <a:effectLst/>
          </p:spPr>
          <p:txBody>
            <a:bodyPr>
              <a:spAutoFit/>
            </a:bodyPr>
            <a:lstStyle/>
            <a:p>
              <a:pPr eaLnBrk="0" hangingPunct="0">
                <a:spcBef>
                  <a:spcPct val="50000"/>
                </a:spcBef>
                <a:defRPr/>
              </a:pPr>
              <a:r>
                <a:rPr lang="it-IT" sz="2000" b="1">
                  <a:solidFill>
                    <a:srgbClr val="FF0000"/>
                  </a:solidFill>
                  <a:effectLst>
                    <a:outerShdw blurRad="38100" dist="38100" dir="2700000" algn="tl">
                      <a:srgbClr val="000000"/>
                    </a:outerShdw>
                  </a:effectLst>
                  <a:latin typeface="Times New Roman" pitchFamily="18" charset="0"/>
                  <a:ea typeface="Arial Unicode MS" pitchFamily="34" charset="-128"/>
                  <a:cs typeface="Arial Unicode MS" pitchFamily="34" charset="-128"/>
                </a:rPr>
                <a:t>I</a:t>
              </a:r>
              <a:endParaRPr lang="it-IT" sz="2400">
                <a:solidFill>
                  <a:srgbClr val="FF0000"/>
                </a:solidFill>
                <a:latin typeface="Times New Roman" pitchFamily="18" charset="0"/>
                <a:ea typeface="Arial Unicode MS" pitchFamily="34" charset="-128"/>
                <a:cs typeface="Arial Unicode MS" pitchFamily="34" charset="-128"/>
              </a:endParaRPr>
            </a:p>
          </p:txBody>
        </p:sp>
      </p:grpSp>
      <p:graphicFrame>
        <p:nvGraphicFramePr>
          <p:cNvPr id="24" name="Object 18">
            <a:extLst>
              <a:ext uri="{FF2B5EF4-FFF2-40B4-BE49-F238E27FC236}">
                <a16:creationId xmlns:a16="http://schemas.microsoft.com/office/drawing/2014/main" id="{EA7E9E58-A513-1322-6E41-96EC2A00A7F5}"/>
              </a:ext>
            </a:extLst>
          </p:cNvPr>
          <p:cNvGraphicFramePr>
            <a:graphicFrameLocks noChangeAspect="1"/>
          </p:cNvGraphicFramePr>
          <p:nvPr>
            <p:extLst>
              <p:ext uri="{D42A27DB-BD31-4B8C-83A1-F6EECF244321}">
                <p14:modId xmlns:p14="http://schemas.microsoft.com/office/powerpoint/2010/main" val="435709084"/>
              </p:ext>
            </p:extLst>
          </p:nvPr>
        </p:nvGraphicFramePr>
        <p:xfrm>
          <a:off x="3054623" y="3072135"/>
          <a:ext cx="1300163" cy="806450"/>
        </p:xfrm>
        <a:graphic>
          <a:graphicData uri="http://schemas.openxmlformats.org/presentationml/2006/ole">
            <mc:AlternateContent xmlns:mc="http://schemas.openxmlformats.org/markup-compatibility/2006">
              <mc:Choice xmlns:v="urn:schemas-microsoft-com:vml" Requires="v">
                <p:oleObj name="Equation" r:id="rId4" imgW="545760" imgH="393480" progId="Equation.3">
                  <p:embed/>
                </p:oleObj>
              </mc:Choice>
              <mc:Fallback>
                <p:oleObj name="Equation" r:id="rId4" imgW="545760" imgH="393480" progId="Equation.3">
                  <p:embed/>
                  <p:pic>
                    <p:nvPicPr>
                      <p:cNvPr id="24"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623" y="3072135"/>
                        <a:ext cx="1300163" cy="8064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5" name="Picture 30" descr="kamerlingh-onnes5">
            <a:extLst>
              <a:ext uri="{FF2B5EF4-FFF2-40B4-BE49-F238E27FC236}">
                <a16:creationId xmlns:a16="http://schemas.microsoft.com/office/drawing/2014/main" id="{B47A0BEC-0A22-24FD-162F-59B0EE9C24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190" y="3819880"/>
            <a:ext cx="1249689" cy="153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2">
            <a:extLst>
              <a:ext uri="{FF2B5EF4-FFF2-40B4-BE49-F238E27FC236}">
                <a16:creationId xmlns:a16="http://schemas.microsoft.com/office/drawing/2014/main" id="{7DBB2ECA-4EA6-8759-ED3C-CC7076626FE3}"/>
              </a:ext>
            </a:extLst>
          </p:cNvPr>
          <p:cNvSpPr txBox="1">
            <a:spLocks noChangeArrowheads="1"/>
          </p:cNvSpPr>
          <p:nvPr/>
        </p:nvSpPr>
        <p:spPr bwMode="auto">
          <a:xfrm>
            <a:off x="4266585" y="4589608"/>
            <a:ext cx="1990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r>
              <a:rPr lang="en-US" altLang="en-US" sz="1600" b="1" dirty="0">
                <a:latin typeface="Comic Sans MS" panose="030F0702030302020204" pitchFamily="66" charset="0"/>
                <a:ea typeface="Arial Unicode MS" panose="020B0604020202020204" pitchFamily="34" charset="-128"/>
                <a:cs typeface="Arial Unicode MS" panose="020B0604020202020204" pitchFamily="34" charset="-128"/>
              </a:rPr>
              <a:t>1911 H. K. </a:t>
            </a:r>
            <a:r>
              <a:rPr lang="en-US" altLang="en-US" sz="1600" b="1" dirty="0" err="1">
                <a:latin typeface="Comic Sans MS" panose="030F0702030302020204" pitchFamily="66" charset="0"/>
                <a:ea typeface="Arial Unicode MS" panose="020B0604020202020204" pitchFamily="34" charset="-128"/>
                <a:cs typeface="Arial Unicode MS" panose="020B0604020202020204" pitchFamily="34" charset="-128"/>
              </a:rPr>
              <a:t>Onnes</a:t>
            </a:r>
            <a:endParaRPr lang="en-US" altLang="en-US" sz="1600" b="1" dirty="0">
              <a:latin typeface="Comic Sans MS" panose="030F0702030302020204" pitchFamily="66" charset="0"/>
              <a:ea typeface="Arial Unicode MS" panose="020B0604020202020204" pitchFamily="34" charset="-128"/>
              <a:cs typeface="Arial Unicode MS" panose="020B0604020202020204" pitchFamily="34" charset="-128"/>
            </a:endParaRPr>
          </a:p>
          <a:p>
            <a:r>
              <a:rPr lang="en-US" altLang="en-US" sz="1600" b="1" dirty="0">
                <a:latin typeface="Comic Sans MS" panose="030F0702030302020204" pitchFamily="66" charset="0"/>
                <a:ea typeface="Arial Unicode MS" panose="020B0604020202020204" pitchFamily="34" charset="-128"/>
                <a:cs typeface="Arial Unicode MS" panose="020B0604020202020204" pitchFamily="34" charset="-128"/>
              </a:rPr>
              <a:t>(Nobel: 1913)</a:t>
            </a:r>
          </a:p>
        </p:txBody>
      </p:sp>
    </p:spTree>
    <p:extLst>
      <p:ext uri="{BB962C8B-B14F-4D97-AF65-F5344CB8AC3E}">
        <p14:creationId xmlns:p14="http://schemas.microsoft.com/office/powerpoint/2010/main" val="8364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BA4D5-7A24-A394-4161-6418DD5108D2}"/>
              </a:ext>
            </a:extLst>
          </p:cNvPr>
          <p:cNvSpPr>
            <a:spLocks noGrp="1"/>
          </p:cNvSpPr>
          <p:nvPr>
            <p:ph type="title"/>
          </p:nvPr>
        </p:nvSpPr>
        <p:spPr>
          <a:xfrm>
            <a:off x="700635" y="914400"/>
            <a:ext cx="10691265" cy="750031"/>
          </a:xfrm>
        </p:spPr>
        <p:txBody>
          <a:bodyPr/>
          <a:lstStyle/>
          <a:p>
            <a:pPr algn="ctr"/>
            <a:r>
              <a:rPr lang="en" sz="4000" dirty="0">
                <a:latin typeface="Times New Roman"/>
                <a:ea typeface="Times New Roman"/>
                <a:cs typeface="Times New Roman"/>
                <a:sym typeface="Times New Roman"/>
              </a:rPr>
              <a:t>Superconducting Qubit</a:t>
            </a:r>
            <a:endParaRPr lang="en-US" dirty="0"/>
          </a:p>
        </p:txBody>
      </p:sp>
      <p:sp>
        <p:nvSpPr>
          <p:cNvPr id="3" name="Content Placeholder 2">
            <a:extLst>
              <a:ext uri="{FF2B5EF4-FFF2-40B4-BE49-F238E27FC236}">
                <a16:creationId xmlns:a16="http://schemas.microsoft.com/office/drawing/2014/main" id="{E6C31BC3-9B9C-C440-A0A9-2849EDEA7D91}"/>
              </a:ext>
            </a:extLst>
          </p:cNvPr>
          <p:cNvSpPr>
            <a:spLocks noGrp="1"/>
          </p:cNvSpPr>
          <p:nvPr>
            <p:ph idx="1"/>
          </p:nvPr>
        </p:nvSpPr>
        <p:spPr>
          <a:xfrm>
            <a:off x="800100" y="1664431"/>
            <a:ext cx="10591800" cy="2205042"/>
          </a:xfrm>
        </p:spPr>
        <p:txBody>
          <a:bodyPr/>
          <a:lstStyle/>
          <a:p>
            <a:pPr marR="0" lvl="0" algn="l" rtl="0">
              <a:lnSpc>
                <a:spcPct val="80000"/>
              </a:lnSpc>
              <a:spcBef>
                <a:spcPts val="0"/>
              </a:spcBef>
              <a:spcAft>
                <a:spcPts val="0"/>
              </a:spcAft>
              <a:buClr>
                <a:srgbClr val="262626"/>
              </a:buClr>
              <a:buSzPts val="1700"/>
              <a:buFont typeface="Wingdings" pitchFamily="2" charset="2"/>
              <a:buChar char="v"/>
            </a:pPr>
            <a:endParaRPr lang="en-US" sz="2000" b="1" dirty="0">
              <a:solidFill>
                <a:srgbClr val="C00000"/>
              </a:solidFill>
              <a:latin typeface="Times New Roman"/>
              <a:ea typeface="Times New Roman"/>
              <a:cs typeface="Times New Roman"/>
              <a:sym typeface="Times New Roman"/>
            </a:endParaRPr>
          </a:p>
          <a:p>
            <a:pPr marR="0" lvl="0" algn="l" rtl="0">
              <a:lnSpc>
                <a:spcPct val="80000"/>
              </a:lnSpc>
              <a:spcBef>
                <a:spcPts val="0"/>
              </a:spcBef>
              <a:spcAft>
                <a:spcPts val="0"/>
              </a:spcAft>
              <a:buClr>
                <a:srgbClr val="C00000"/>
              </a:buClr>
              <a:buSzPts val="1700"/>
              <a:buFont typeface="Wingdings" pitchFamily="2" charset="2"/>
              <a:buChar char="v"/>
            </a:pPr>
            <a:r>
              <a:rPr lang="en-US" sz="2000" b="1" dirty="0">
                <a:solidFill>
                  <a:srgbClr val="C00000"/>
                </a:solidFill>
                <a:latin typeface="Times New Roman"/>
                <a:ea typeface="Times New Roman"/>
                <a:cs typeface="Times New Roman"/>
                <a:sym typeface="Times New Roman"/>
              </a:rPr>
              <a:t> </a:t>
            </a:r>
            <a:r>
              <a:rPr lang="en-US" sz="2000" dirty="0">
                <a:solidFill>
                  <a:schemeClr val="tx1"/>
                </a:solidFill>
                <a:latin typeface="Times New Roman"/>
                <a:ea typeface="Times New Roman"/>
                <a:cs typeface="Times New Roman"/>
                <a:sym typeface="Times New Roman"/>
              </a:rPr>
              <a:t>The building block of the superconducting qubit is a Josephson junction.</a:t>
            </a:r>
          </a:p>
          <a:p>
            <a:pPr marR="0" lvl="0" algn="l" rtl="0">
              <a:lnSpc>
                <a:spcPct val="80000"/>
              </a:lnSpc>
              <a:spcBef>
                <a:spcPts val="0"/>
              </a:spcBef>
              <a:spcAft>
                <a:spcPts val="0"/>
              </a:spcAft>
              <a:buClr>
                <a:srgbClr val="C00000"/>
              </a:buClr>
              <a:buSzPts val="1700"/>
              <a:buFont typeface="Wingdings" pitchFamily="2" charset="2"/>
              <a:buChar char="v"/>
            </a:pPr>
            <a:endParaRPr lang="en-US" sz="2000" dirty="0">
              <a:solidFill>
                <a:schemeClr val="tx1"/>
              </a:solidFill>
              <a:latin typeface="Times New Roman"/>
              <a:ea typeface="Times New Roman"/>
              <a:cs typeface="Times New Roman"/>
              <a:sym typeface="Times New Roman"/>
            </a:endParaRPr>
          </a:p>
          <a:p>
            <a:pPr marR="0" lvl="0" algn="l" rtl="0">
              <a:lnSpc>
                <a:spcPct val="80000"/>
              </a:lnSpc>
              <a:spcBef>
                <a:spcPts val="0"/>
              </a:spcBef>
              <a:spcAft>
                <a:spcPts val="0"/>
              </a:spcAft>
              <a:buClr>
                <a:srgbClr val="C00000"/>
              </a:buClr>
              <a:buSzPts val="1700"/>
              <a:buFont typeface="Wingdings" pitchFamily="2" charset="2"/>
              <a:buChar char="v"/>
            </a:pPr>
            <a:r>
              <a:rPr lang="en-US" sz="2000" dirty="0">
                <a:solidFill>
                  <a:schemeClr val="tx1"/>
                </a:solidFill>
                <a:latin typeface="Times New Roman"/>
                <a:ea typeface="Times New Roman"/>
                <a:cs typeface="Times New Roman"/>
                <a:sym typeface="Times New Roman"/>
              </a:rPr>
              <a:t>A Josephson junction consists of 2 superconductors separated by a barrier (usually an insulator)</a:t>
            </a:r>
          </a:p>
          <a:p>
            <a:pPr marR="0" lvl="0" algn="l" rtl="0">
              <a:lnSpc>
                <a:spcPct val="80000"/>
              </a:lnSpc>
              <a:spcBef>
                <a:spcPts val="0"/>
              </a:spcBef>
              <a:spcAft>
                <a:spcPts val="0"/>
              </a:spcAft>
              <a:buClr>
                <a:srgbClr val="C00000"/>
              </a:buClr>
              <a:buSzPts val="1700"/>
              <a:buFont typeface="Wingdings" pitchFamily="2" charset="2"/>
              <a:buChar char="v"/>
            </a:pPr>
            <a:endParaRPr lang="en-US" sz="2000" dirty="0">
              <a:solidFill>
                <a:schemeClr val="tx1"/>
              </a:solidFill>
              <a:latin typeface="Times New Roman"/>
              <a:ea typeface="Times New Roman"/>
              <a:cs typeface="Times New Roman"/>
              <a:sym typeface="Times New Roman"/>
            </a:endParaRPr>
          </a:p>
          <a:p>
            <a:pPr marR="0" lvl="0" algn="l" rtl="0">
              <a:lnSpc>
                <a:spcPct val="80000"/>
              </a:lnSpc>
              <a:spcBef>
                <a:spcPts val="0"/>
              </a:spcBef>
              <a:spcAft>
                <a:spcPts val="0"/>
              </a:spcAft>
              <a:buClr>
                <a:srgbClr val="C00000"/>
              </a:buClr>
              <a:buSzPts val="1700"/>
              <a:buFont typeface="Wingdings" pitchFamily="2" charset="2"/>
              <a:buChar char="v"/>
            </a:pPr>
            <a:r>
              <a:rPr lang="en-US" sz="2000" dirty="0">
                <a:solidFill>
                  <a:schemeClr val="tx1"/>
                </a:solidFill>
                <a:latin typeface="Times New Roman"/>
                <a:ea typeface="Times New Roman"/>
                <a:cs typeface="Times New Roman"/>
                <a:sym typeface="Times New Roman"/>
              </a:rPr>
              <a:t>An example of superconducting qubit is a ring of one or more Josephson junctions</a:t>
            </a:r>
          </a:p>
          <a:p>
            <a:pPr marR="0" lvl="0" algn="l" rtl="0">
              <a:lnSpc>
                <a:spcPct val="80000"/>
              </a:lnSpc>
              <a:spcBef>
                <a:spcPts val="0"/>
              </a:spcBef>
              <a:spcAft>
                <a:spcPts val="0"/>
              </a:spcAft>
              <a:buClr>
                <a:srgbClr val="C00000"/>
              </a:buClr>
              <a:buSzPts val="1700"/>
              <a:buFont typeface="Wingdings" pitchFamily="2" charset="2"/>
              <a:buChar char="v"/>
            </a:pPr>
            <a:endParaRPr lang="en-US" sz="2000" dirty="0">
              <a:solidFill>
                <a:schemeClr val="tx1"/>
              </a:solidFill>
              <a:latin typeface="Times New Roman"/>
              <a:ea typeface="Times New Roman"/>
              <a:cs typeface="Times New Roman"/>
              <a:sym typeface="Times New Roman"/>
            </a:endParaRPr>
          </a:p>
          <a:p>
            <a:pPr marR="0" lvl="0" algn="l" rtl="0">
              <a:lnSpc>
                <a:spcPct val="80000"/>
              </a:lnSpc>
              <a:spcBef>
                <a:spcPts val="0"/>
              </a:spcBef>
              <a:spcAft>
                <a:spcPts val="0"/>
              </a:spcAft>
              <a:buClr>
                <a:srgbClr val="C00000"/>
              </a:buClr>
              <a:buSzPts val="1700"/>
              <a:buFont typeface="Wingdings" pitchFamily="2" charset="2"/>
              <a:buChar char="v"/>
            </a:pPr>
            <a:r>
              <a:rPr lang="en-US" sz="2000" dirty="0">
                <a:solidFill>
                  <a:schemeClr val="tx1"/>
                </a:solidFill>
                <a:latin typeface="Times New Roman"/>
                <a:ea typeface="Times New Roman"/>
                <a:cs typeface="Times New Roman"/>
                <a:sym typeface="Times New Roman"/>
              </a:rPr>
              <a:t>The energy diagram of a ring with a junction is given by:</a:t>
            </a:r>
          </a:p>
        </p:txBody>
      </p:sp>
      <p:pic>
        <p:nvPicPr>
          <p:cNvPr id="4" name="Picture 3">
            <a:extLst>
              <a:ext uri="{FF2B5EF4-FFF2-40B4-BE49-F238E27FC236}">
                <a16:creationId xmlns:a16="http://schemas.microsoft.com/office/drawing/2014/main" id="{F0F43FA2-3CFD-40D2-FADF-2A58B33D5436}"/>
              </a:ext>
            </a:extLst>
          </p:cNvPr>
          <p:cNvPicPr>
            <a:picLocks noChangeAspect="1"/>
          </p:cNvPicPr>
          <p:nvPr/>
        </p:nvPicPr>
        <p:blipFill>
          <a:blip r:embed="rId2"/>
          <a:stretch>
            <a:fillRect/>
          </a:stretch>
        </p:blipFill>
        <p:spPr>
          <a:xfrm>
            <a:off x="4137693" y="4042359"/>
            <a:ext cx="3470563" cy="1635616"/>
          </a:xfrm>
          <a:prstGeom prst="rect">
            <a:avLst/>
          </a:prstGeom>
        </p:spPr>
      </p:pic>
      <p:sp>
        <p:nvSpPr>
          <p:cNvPr id="5" name="TextBox 4">
            <a:extLst>
              <a:ext uri="{FF2B5EF4-FFF2-40B4-BE49-F238E27FC236}">
                <a16:creationId xmlns:a16="http://schemas.microsoft.com/office/drawing/2014/main" id="{68E0C02E-B634-1C68-69E1-D848D7529298}"/>
              </a:ext>
            </a:extLst>
          </p:cNvPr>
          <p:cNvSpPr txBox="1"/>
          <p:nvPr/>
        </p:nvSpPr>
        <p:spPr>
          <a:xfrm>
            <a:off x="3125952" y="5677975"/>
            <a:ext cx="2694969" cy="261610"/>
          </a:xfrm>
          <a:prstGeom prst="rect">
            <a:avLst/>
          </a:prstGeom>
          <a:noFill/>
        </p:spPr>
        <p:txBody>
          <a:bodyPr wrap="none" rtlCol="0">
            <a:spAutoFit/>
          </a:bodyPr>
          <a:lstStyle/>
          <a:p>
            <a:r>
              <a:rPr lang="en-US" sz="1100" dirty="0">
                <a:latin typeface="Times New Roman" panose="02020603050405020304" pitchFamily="18" charset="0"/>
                <a:cs typeface="Times New Roman" panose="02020603050405020304" pitchFamily="18" charset="0"/>
              </a:rPr>
              <a:t>Ground state of the system-no currents flow.</a:t>
            </a:r>
          </a:p>
        </p:txBody>
      </p:sp>
      <p:sp>
        <p:nvSpPr>
          <p:cNvPr id="6" name="TextBox 5">
            <a:extLst>
              <a:ext uri="{FF2B5EF4-FFF2-40B4-BE49-F238E27FC236}">
                <a16:creationId xmlns:a16="http://schemas.microsoft.com/office/drawing/2014/main" id="{04600805-E423-A675-9362-B65E4D2884DA}"/>
              </a:ext>
            </a:extLst>
          </p:cNvPr>
          <p:cNvSpPr txBox="1"/>
          <p:nvPr/>
        </p:nvSpPr>
        <p:spPr>
          <a:xfrm>
            <a:off x="7696000" y="4302775"/>
            <a:ext cx="2680010" cy="600164"/>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Apply a magnetic field. Current will start to flow around the loop. The current can flow in both directions.</a:t>
            </a:r>
          </a:p>
        </p:txBody>
      </p:sp>
    </p:spTree>
    <p:extLst>
      <p:ext uri="{BB962C8B-B14F-4D97-AF65-F5344CB8AC3E}">
        <p14:creationId xmlns:p14="http://schemas.microsoft.com/office/powerpoint/2010/main" val="230752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469E4-4275-83C4-6FC7-7AC2CF107930}"/>
              </a:ext>
            </a:extLst>
          </p:cNvPr>
          <p:cNvSpPr>
            <a:spLocks noGrp="1"/>
          </p:cNvSpPr>
          <p:nvPr>
            <p:ph type="title"/>
          </p:nvPr>
        </p:nvSpPr>
        <p:spPr>
          <a:xfrm>
            <a:off x="700635" y="914400"/>
            <a:ext cx="10691265" cy="735980"/>
          </a:xfrm>
        </p:spPr>
        <p:txBody>
          <a:bodyPr/>
          <a:lstStyle/>
          <a:p>
            <a:pPr algn="ctr"/>
            <a:r>
              <a:rPr lang="en-US" dirty="0"/>
              <a:t>Measuring Qubits</a:t>
            </a:r>
          </a:p>
        </p:txBody>
      </p:sp>
      <p:sp>
        <p:nvSpPr>
          <p:cNvPr id="3" name="Content Placeholder 2">
            <a:extLst>
              <a:ext uri="{FF2B5EF4-FFF2-40B4-BE49-F238E27FC236}">
                <a16:creationId xmlns:a16="http://schemas.microsoft.com/office/drawing/2014/main" id="{8B0BCCD9-1402-FFE9-0330-FD08F5EE8834}"/>
              </a:ext>
            </a:extLst>
          </p:cNvPr>
          <p:cNvSpPr>
            <a:spLocks noGrp="1"/>
          </p:cNvSpPr>
          <p:nvPr>
            <p:ph idx="1"/>
          </p:nvPr>
        </p:nvSpPr>
        <p:spPr>
          <a:xfrm>
            <a:off x="700635" y="1650380"/>
            <a:ext cx="10691265" cy="2174488"/>
          </a:xfrm>
        </p:spPr>
        <p:txBody>
          <a:bodyPr/>
          <a:lstStyle/>
          <a:p>
            <a:pPr marL="0" marR="0" lvl="0" indent="0" algn="l" rtl="0">
              <a:lnSpc>
                <a:spcPct val="80000"/>
              </a:lnSpc>
              <a:spcBef>
                <a:spcPts val="0"/>
              </a:spcBef>
              <a:spcAft>
                <a:spcPts val="0"/>
              </a:spcAft>
              <a:buClr>
                <a:srgbClr val="262626"/>
              </a:buClr>
              <a:buSzPts val="1700"/>
              <a:buFont typeface="Noto Sans Symbols"/>
              <a:buNone/>
            </a:pPr>
            <a:endParaRPr lang="en-US" sz="2000" b="1" dirty="0">
              <a:solidFill>
                <a:srgbClr val="C00000"/>
              </a:solidFill>
              <a:latin typeface="Times New Roman"/>
              <a:ea typeface="Times New Roman"/>
              <a:cs typeface="Times New Roman"/>
              <a:sym typeface="Times New Roman"/>
            </a:endParaRPr>
          </a:p>
          <a:p>
            <a:pPr marL="285750" marR="0" lvl="0" indent="-285750" algn="l" rtl="0">
              <a:lnSpc>
                <a:spcPct val="80000"/>
              </a:lnSpc>
              <a:spcBef>
                <a:spcPts val="0"/>
              </a:spcBef>
              <a:spcAft>
                <a:spcPts val="0"/>
              </a:spcAft>
              <a:buClr>
                <a:srgbClr val="C00000"/>
              </a:buClr>
              <a:buSzPts val="1700"/>
              <a:buFont typeface="Wingdings" panose="05000000000000000000" pitchFamily="2" charset="2"/>
              <a:buChar char="q"/>
            </a:pPr>
            <a:r>
              <a:rPr lang="en-US" sz="2000" b="1" dirty="0">
                <a:solidFill>
                  <a:srgbClr val="C00000"/>
                </a:solidFill>
                <a:latin typeface="Times New Roman"/>
                <a:ea typeface="Times New Roman"/>
                <a:cs typeface="Times New Roman"/>
                <a:sym typeface="Times New Roman"/>
              </a:rPr>
              <a:t> </a:t>
            </a:r>
            <a:r>
              <a:rPr lang="en-US" sz="2000" dirty="0">
                <a:solidFill>
                  <a:schemeClr val="tx1"/>
                </a:solidFill>
                <a:latin typeface="Times New Roman"/>
                <a:ea typeface="Times New Roman"/>
                <a:cs typeface="Times New Roman"/>
                <a:sym typeface="Times New Roman"/>
              </a:rPr>
              <a:t>Superconducting Qubits operate in the superconducting regime, i.e. low/cryogenic temperatures.</a:t>
            </a:r>
          </a:p>
          <a:p>
            <a:pPr marR="0" lvl="0" algn="l" rtl="0">
              <a:lnSpc>
                <a:spcPct val="80000"/>
              </a:lnSpc>
              <a:spcBef>
                <a:spcPts val="0"/>
              </a:spcBef>
              <a:spcAft>
                <a:spcPts val="0"/>
              </a:spcAft>
              <a:buClr>
                <a:srgbClr val="C00000"/>
              </a:buClr>
              <a:buSzPts val="1700"/>
            </a:pPr>
            <a:endParaRPr lang="en-US" sz="2000" dirty="0">
              <a:solidFill>
                <a:schemeClr val="tx1"/>
              </a:solidFill>
              <a:latin typeface="Times New Roman"/>
              <a:ea typeface="Times New Roman"/>
              <a:cs typeface="Times New Roman"/>
              <a:sym typeface="Times New Roman"/>
            </a:endParaRPr>
          </a:p>
          <a:p>
            <a:pPr marL="285750" marR="0" lvl="0" indent="-285750" algn="l" rtl="0">
              <a:lnSpc>
                <a:spcPct val="80000"/>
              </a:lnSpc>
              <a:spcBef>
                <a:spcPts val="0"/>
              </a:spcBef>
              <a:spcAft>
                <a:spcPts val="0"/>
              </a:spcAft>
              <a:buClr>
                <a:srgbClr val="C00000"/>
              </a:buClr>
              <a:buSzPts val="1700"/>
              <a:buFont typeface="Wingdings" panose="05000000000000000000" pitchFamily="2" charset="2"/>
              <a:buChar char="q"/>
            </a:pPr>
            <a:r>
              <a:rPr lang="en-US" sz="2000" dirty="0">
                <a:solidFill>
                  <a:schemeClr val="tx1"/>
                </a:solidFill>
                <a:latin typeface="Times New Roman"/>
                <a:ea typeface="Times New Roman"/>
                <a:cs typeface="Times New Roman"/>
                <a:sym typeface="Times New Roman"/>
              </a:rPr>
              <a:t>They need to be cold enough that thermal fluctuations are not important, so that the energy of the system is not sufficient to cause excitation in the system accidentally over the barrier.</a:t>
            </a:r>
          </a:p>
          <a:p>
            <a:pPr marL="0" marR="0" lvl="0" indent="0" algn="l" rtl="0">
              <a:lnSpc>
                <a:spcPct val="80000"/>
              </a:lnSpc>
              <a:spcBef>
                <a:spcPts val="0"/>
              </a:spcBef>
              <a:spcAft>
                <a:spcPts val="0"/>
              </a:spcAft>
              <a:buClr>
                <a:srgbClr val="C00000"/>
              </a:buClr>
              <a:buSzPts val="1700"/>
              <a:buNone/>
            </a:pPr>
            <a:endParaRPr lang="en-US" sz="2000" dirty="0">
              <a:solidFill>
                <a:schemeClr val="tx1"/>
              </a:solidFill>
              <a:latin typeface="Times New Roman"/>
              <a:ea typeface="Times New Roman"/>
              <a:cs typeface="Times New Roman"/>
              <a:sym typeface="Times New Roman"/>
            </a:endParaRPr>
          </a:p>
          <a:p>
            <a:pPr marL="285750" marR="0" lvl="0" indent="-285750" algn="l" rtl="0">
              <a:lnSpc>
                <a:spcPct val="80000"/>
              </a:lnSpc>
              <a:spcBef>
                <a:spcPts val="0"/>
              </a:spcBef>
              <a:spcAft>
                <a:spcPts val="0"/>
              </a:spcAft>
              <a:buClr>
                <a:srgbClr val="C00000"/>
              </a:buClr>
              <a:buSzPts val="1700"/>
              <a:buFont typeface="Wingdings" panose="05000000000000000000" pitchFamily="2" charset="2"/>
              <a:buChar char="q"/>
            </a:pPr>
            <a:r>
              <a:rPr lang="en-US" sz="2000" dirty="0">
                <a:solidFill>
                  <a:schemeClr val="tx1"/>
                </a:solidFill>
                <a:latin typeface="Times New Roman"/>
                <a:ea typeface="Times New Roman"/>
                <a:cs typeface="Times New Roman"/>
                <a:sym typeface="Times New Roman"/>
              </a:rPr>
              <a:t>All kind of noise is important. The main issue is : “reading a qubit without disturbing it!”</a:t>
            </a:r>
          </a:p>
          <a:p>
            <a:endParaRPr lang="en-US" dirty="0"/>
          </a:p>
        </p:txBody>
      </p:sp>
      <p:sp>
        <p:nvSpPr>
          <p:cNvPr id="4" name="TextBox 3">
            <a:extLst>
              <a:ext uri="{FF2B5EF4-FFF2-40B4-BE49-F238E27FC236}">
                <a16:creationId xmlns:a16="http://schemas.microsoft.com/office/drawing/2014/main" id="{596BA4E0-238B-95E2-04BD-61F116A3148D}"/>
              </a:ext>
            </a:extLst>
          </p:cNvPr>
          <p:cNvSpPr txBox="1"/>
          <p:nvPr/>
        </p:nvSpPr>
        <p:spPr>
          <a:xfrm>
            <a:off x="7047549" y="4542650"/>
            <a:ext cx="3088910" cy="646331"/>
          </a:xfrm>
          <a:prstGeom prst="rect">
            <a:avLst/>
          </a:prstGeom>
          <a:noFill/>
        </p:spPr>
        <p:txBody>
          <a:bodyPr wrap="square" rtlCol="0">
            <a:spAutoFit/>
          </a:bodyPr>
          <a:lstStyle/>
          <a:p>
            <a:r>
              <a:rPr lang="en-US" sz="1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 if we had a room temperature superconductor, qubit will still need to work at very low temperatures!</a:t>
            </a:r>
          </a:p>
        </p:txBody>
      </p:sp>
      <p:pic>
        <p:nvPicPr>
          <p:cNvPr id="5" name="Picture 4">
            <a:extLst>
              <a:ext uri="{FF2B5EF4-FFF2-40B4-BE49-F238E27FC236}">
                <a16:creationId xmlns:a16="http://schemas.microsoft.com/office/drawing/2014/main" id="{26808153-1868-A6C5-88C4-CEFB24AC270E}"/>
              </a:ext>
            </a:extLst>
          </p:cNvPr>
          <p:cNvPicPr>
            <a:picLocks noChangeAspect="1"/>
          </p:cNvPicPr>
          <p:nvPr/>
        </p:nvPicPr>
        <p:blipFill>
          <a:blip r:embed="rId2"/>
          <a:stretch>
            <a:fillRect/>
          </a:stretch>
        </p:blipFill>
        <p:spPr>
          <a:xfrm>
            <a:off x="4383653" y="4095809"/>
            <a:ext cx="2628323" cy="1847791"/>
          </a:xfrm>
          <a:prstGeom prst="rect">
            <a:avLst/>
          </a:prstGeom>
        </p:spPr>
      </p:pic>
    </p:spTree>
    <p:extLst>
      <p:ext uri="{BB962C8B-B14F-4D97-AF65-F5344CB8AC3E}">
        <p14:creationId xmlns:p14="http://schemas.microsoft.com/office/powerpoint/2010/main" val="2202633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DD9726B1-433D-F463-0A0F-6D36B81D6801}"/>
              </a:ext>
            </a:extLst>
          </p:cNvPr>
          <p:cNvSpPr txBox="1">
            <a:spLocks noChangeArrowheads="1"/>
          </p:cNvSpPr>
          <p:nvPr/>
        </p:nvSpPr>
        <p:spPr>
          <a:xfrm>
            <a:off x="680224" y="1081668"/>
            <a:ext cx="10872439" cy="4905567"/>
          </a:xfrm>
          <a:prstGeom prst="rect">
            <a:avLst/>
          </a:prstGeom>
        </p:spPr>
        <p:txBody>
          <a:bodyPr vert="horz" lIns="68580" tIns="34290" rIns="68580" bIns="3429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1650" b="1" dirty="0">
                <a:solidFill>
                  <a:srgbClr val="C00000"/>
                </a:solidFill>
                <a:latin typeface="Times New Roman" panose="02020603050405020304" pitchFamily="18" charset="0"/>
                <a:cs typeface="Times New Roman" panose="02020603050405020304" pitchFamily="18" charset="0"/>
              </a:rPr>
              <a:t>Primary Goals:</a:t>
            </a: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 Understand the physics and materials of coherence limiting factors</a:t>
            </a: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 Characterize different parts of the devices by low temperature scanning tunneling microscopy and spectroscopy</a:t>
            </a: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-Find mitigation strategies from the materials perspective</a:t>
            </a:r>
          </a:p>
          <a:p>
            <a:pPr>
              <a:lnSpc>
                <a:spcPct val="80000"/>
              </a:lnSpc>
              <a:buFont typeface="Wingdings" panose="05000000000000000000" pitchFamily="2" charset="2"/>
              <a:buNone/>
            </a:pPr>
            <a:endParaRPr lang="en-US" altLang="en-US" sz="1650" b="1" dirty="0">
              <a:solidFill>
                <a:srgbClr val="C00000"/>
              </a:solidFill>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5DC1C4BA-DFCF-D028-1EE3-DCFA9BAC2348}"/>
              </a:ext>
            </a:extLst>
          </p:cNvPr>
          <p:cNvPicPr>
            <a:picLocks noChangeAspect="1"/>
          </p:cNvPicPr>
          <p:nvPr/>
        </p:nvPicPr>
        <p:blipFill>
          <a:blip r:embed="rId2"/>
          <a:stretch>
            <a:fillRect/>
          </a:stretch>
        </p:blipFill>
        <p:spPr>
          <a:xfrm>
            <a:off x="1075858" y="2876251"/>
            <a:ext cx="4854220" cy="1316399"/>
          </a:xfrm>
          <a:prstGeom prst="rect">
            <a:avLst/>
          </a:prstGeom>
        </p:spPr>
      </p:pic>
      <p:sp>
        <p:nvSpPr>
          <p:cNvPr id="9" name="Rectangle 3">
            <a:extLst>
              <a:ext uri="{FF2B5EF4-FFF2-40B4-BE49-F238E27FC236}">
                <a16:creationId xmlns:a16="http://schemas.microsoft.com/office/drawing/2014/main" id="{004D31C4-2E68-C025-194F-54FF9B813E20}"/>
              </a:ext>
            </a:extLst>
          </p:cNvPr>
          <p:cNvSpPr txBox="1">
            <a:spLocks noChangeArrowheads="1"/>
          </p:cNvSpPr>
          <p:nvPr/>
        </p:nvSpPr>
        <p:spPr>
          <a:xfrm>
            <a:off x="874985" y="4892661"/>
            <a:ext cx="7683681" cy="1094574"/>
          </a:xfrm>
          <a:prstGeom prst="rect">
            <a:avLst/>
          </a:prstGeom>
        </p:spPr>
        <p:txBody>
          <a:bodyPr vert="horz" lIns="68580" tIns="34290" rIns="68580" bIns="34290" rtlCol="0">
            <a:normAutofit fontScale="92500"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1650" b="1" dirty="0">
                <a:solidFill>
                  <a:srgbClr val="C00000"/>
                </a:solidFill>
                <a:latin typeface="Times New Roman" panose="02020603050405020304" pitchFamily="18" charset="0"/>
                <a:cs typeface="Times New Roman" panose="02020603050405020304" pitchFamily="18" charset="0"/>
              </a:rPr>
              <a:t>Diverse set of possible interfaces:</a:t>
            </a: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 </a:t>
            </a:r>
            <a:r>
              <a:rPr lang="en-US" altLang="en-US" sz="1650" dirty="0" err="1">
                <a:latin typeface="Times New Roman" panose="02020603050405020304" pitchFamily="18" charset="0"/>
                <a:cs typeface="Times New Roman" panose="02020603050405020304" pitchFamily="18" charset="0"/>
              </a:rPr>
              <a:t>Nb</a:t>
            </a:r>
            <a:r>
              <a:rPr lang="en-US" altLang="en-US" sz="1650" dirty="0">
                <a:latin typeface="Times New Roman" panose="02020603050405020304" pitchFamily="18" charset="0"/>
                <a:cs typeface="Times New Roman" panose="02020603050405020304" pitchFamily="18" charset="0"/>
              </a:rPr>
              <a:t>-air native oxides</a:t>
            </a: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a:t>
            </a:r>
            <a:r>
              <a:rPr lang="en-US" altLang="en-US" sz="1650" dirty="0" err="1">
                <a:latin typeface="Times New Roman" panose="02020603050405020304" pitchFamily="18" charset="0"/>
                <a:cs typeface="Times New Roman" panose="02020603050405020304" pitchFamily="18" charset="0"/>
              </a:rPr>
              <a:t>Nb</a:t>
            </a:r>
            <a:r>
              <a:rPr lang="en-US" altLang="en-US" sz="1650" dirty="0">
                <a:latin typeface="Times New Roman" panose="02020603050405020304" pitchFamily="18" charset="0"/>
                <a:cs typeface="Times New Roman" panose="02020603050405020304" pitchFamily="18" charset="0"/>
              </a:rPr>
              <a:t>-substrate with possible interfacial oxides, </a:t>
            </a:r>
            <a:r>
              <a:rPr lang="en-US" altLang="en-US" sz="1650" dirty="0" err="1">
                <a:latin typeface="Times New Roman" panose="02020603050405020304" pitchFamily="18" charset="0"/>
                <a:cs typeface="Times New Roman" panose="02020603050405020304" pitchFamily="18" charset="0"/>
              </a:rPr>
              <a:t>silicides</a:t>
            </a:r>
            <a:endParaRPr lang="en-US" altLang="en-US" sz="1650" dirty="0">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None/>
            </a:pPr>
            <a:r>
              <a:rPr lang="en-US" altLang="en-US" sz="1650" dirty="0">
                <a:latin typeface="Times New Roman" panose="02020603050405020304" pitchFamily="18" charset="0"/>
                <a:cs typeface="Times New Roman" panose="02020603050405020304" pitchFamily="18" charset="0"/>
              </a:rPr>
              <a:t>        -Metal-metal  interfaces  including interfacial oxides, alloying, residues </a:t>
            </a:r>
            <a:endParaRPr lang="en-US" altLang="en-US" sz="1650" b="1" dirty="0">
              <a:solidFill>
                <a:srgbClr val="C00000"/>
              </a:solidFill>
              <a:latin typeface="Times New Roman" panose="02020603050405020304" pitchFamily="18" charset="0"/>
              <a:cs typeface="Times New Roman" panose="02020603050405020304" pitchFamily="18" charset="0"/>
            </a:endParaRPr>
          </a:p>
          <a:p>
            <a:pPr>
              <a:lnSpc>
                <a:spcPct val="80000"/>
              </a:lnSpc>
              <a:buFont typeface="Wingdings" panose="05000000000000000000" pitchFamily="2" charset="2"/>
              <a:buNone/>
            </a:pPr>
            <a:endParaRPr lang="en-US" altLang="en-US" sz="165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F4C695-AD38-9825-762B-7EF0E4BC592D}"/>
              </a:ext>
            </a:extLst>
          </p:cNvPr>
          <p:cNvPicPr>
            <a:picLocks noChangeAspect="1"/>
          </p:cNvPicPr>
          <p:nvPr/>
        </p:nvPicPr>
        <p:blipFill>
          <a:blip r:embed="rId3"/>
          <a:stretch>
            <a:fillRect/>
          </a:stretch>
        </p:blipFill>
        <p:spPr>
          <a:xfrm>
            <a:off x="6654554" y="2791332"/>
            <a:ext cx="3808223" cy="1275335"/>
          </a:xfrm>
          <a:prstGeom prst="rect">
            <a:avLst/>
          </a:prstGeom>
        </p:spPr>
      </p:pic>
      <p:sp>
        <p:nvSpPr>
          <p:cNvPr id="11" name="TextBox 10">
            <a:extLst>
              <a:ext uri="{FF2B5EF4-FFF2-40B4-BE49-F238E27FC236}">
                <a16:creationId xmlns:a16="http://schemas.microsoft.com/office/drawing/2014/main" id="{5EBA89B0-B1B3-C5F2-154F-1005BCD1854D}"/>
              </a:ext>
            </a:extLst>
          </p:cNvPr>
          <p:cNvSpPr txBox="1"/>
          <p:nvPr/>
        </p:nvSpPr>
        <p:spPr>
          <a:xfrm>
            <a:off x="6654554" y="4054917"/>
            <a:ext cx="2939475" cy="253916"/>
          </a:xfrm>
          <a:prstGeom prst="rect">
            <a:avLst/>
          </a:prstGeom>
          <a:noFill/>
        </p:spPr>
        <p:txBody>
          <a:bodyPr wrap="square" rtlCol="0">
            <a:spAutoFit/>
          </a:bodyPr>
          <a:lstStyle/>
          <a:p>
            <a:pPr algn="ctr"/>
            <a:r>
              <a:rPr lang="en-US" sz="1050" dirty="0">
                <a:latin typeface="Times New Roman" panose="02020603050405020304" pitchFamily="18" charset="0"/>
                <a:cs typeface="Times New Roman" panose="02020603050405020304" pitchFamily="18" charset="0"/>
              </a:rPr>
              <a:t>Niobium and Niobium oxides</a:t>
            </a:r>
          </a:p>
        </p:txBody>
      </p:sp>
    </p:spTree>
    <p:extLst>
      <p:ext uri="{BB962C8B-B14F-4D97-AF65-F5344CB8AC3E}">
        <p14:creationId xmlns:p14="http://schemas.microsoft.com/office/powerpoint/2010/main" val="156473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7FA77-C2A9-EF64-6988-D75B0003F29C}"/>
              </a:ext>
            </a:extLst>
          </p:cNvPr>
          <p:cNvSpPr>
            <a:spLocks noGrp="1"/>
          </p:cNvSpPr>
          <p:nvPr>
            <p:ph type="title"/>
          </p:nvPr>
        </p:nvSpPr>
        <p:spPr>
          <a:xfrm>
            <a:off x="700635" y="914400"/>
            <a:ext cx="10691265" cy="747132"/>
          </a:xfrm>
        </p:spPr>
        <p:txBody>
          <a:bodyPr/>
          <a:lstStyle/>
          <a:p>
            <a:pPr algn="ctr"/>
            <a:r>
              <a:rPr lang="en-US" dirty="0"/>
              <a:t>Limitations of Niobium</a:t>
            </a:r>
          </a:p>
        </p:txBody>
      </p:sp>
      <p:sp>
        <p:nvSpPr>
          <p:cNvPr id="3" name="Content Placeholder 2">
            <a:extLst>
              <a:ext uri="{FF2B5EF4-FFF2-40B4-BE49-F238E27FC236}">
                <a16:creationId xmlns:a16="http://schemas.microsoft.com/office/drawing/2014/main" id="{7BF603C3-F70E-70A7-1C30-CC785E377C7C}"/>
              </a:ext>
            </a:extLst>
          </p:cNvPr>
          <p:cNvSpPr>
            <a:spLocks noGrp="1"/>
          </p:cNvSpPr>
          <p:nvPr>
            <p:ph idx="4294967295"/>
          </p:nvPr>
        </p:nvSpPr>
        <p:spPr>
          <a:xfrm>
            <a:off x="700635" y="1821056"/>
            <a:ext cx="10691813" cy="3740150"/>
          </a:xfrm>
        </p:spPr>
        <p:txBody>
          <a:bodyPr>
            <a:normAutofit/>
          </a:bodyPr>
          <a:lstStyle/>
          <a:p>
            <a:pPr marL="617220" indent="-61722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Niobium is used to develop Quantum Computers.</a:t>
            </a:r>
          </a:p>
          <a:p>
            <a:pPr marL="617220" indent="-61722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Niobium tends to form oxides and hydrides very easily due to its high affinity for oxygen and hydrogen. The presence of Niobium oxides and hydrides is assumed to reduce the coherence time in a Quantum Mechanical system (Qubits). </a:t>
            </a:r>
            <a:endParaRPr lang="en-US" sz="2000" b="1" dirty="0">
              <a:solidFill>
                <a:sysClr val="windowText" lastClr="000000"/>
              </a:solidFill>
              <a:latin typeface="Times New Roman" panose="02020603050405020304" pitchFamily="18" charset="0"/>
              <a:cs typeface="Times New Roman" panose="02020603050405020304" pitchFamily="18" charset="0"/>
            </a:endParaRPr>
          </a:p>
          <a:p>
            <a:pPr marL="617220" indent="-61722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Studying Niobium crystals provides a pathway to understand sources of de-coherence in Qubits. </a:t>
            </a:r>
          </a:p>
          <a:p>
            <a:pPr marL="617220" indent="-61722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 surfaces of Niobium single crystals were cleaned by annealing them at extremely high temperatures, close to 2200℃ in Ultra High Vacuum in order to remove Niobium oxides and hydrides. (Experiment)</a:t>
            </a:r>
            <a:endParaRPr lang="en-US" dirty="0"/>
          </a:p>
        </p:txBody>
      </p:sp>
    </p:spTree>
    <p:extLst>
      <p:ext uri="{BB962C8B-B14F-4D97-AF65-F5344CB8AC3E}">
        <p14:creationId xmlns:p14="http://schemas.microsoft.com/office/powerpoint/2010/main" val="170308389"/>
      </p:ext>
    </p:extLst>
  </p:cSld>
  <p:clrMapOvr>
    <a:masterClrMapping/>
  </p:clrMapOvr>
</p:sld>
</file>

<file path=ppt/theme/theme1.xml><?xml version="1.0" encoding="utf-8"?>
<a:theme xmlns:a="http://schemas.openxmlformats.org/drawingml/2006/main" name="ChronicleVTI">
  <a:themeElements>
    <a:clrScheme name="AnalogousFromLightSeed_2SEEDS">
      <a:dk1>
        <a:srgbClr val="000000"/>
      </a:dk1>
      <a:lt1>
        <a:srgbClr val="FFFFFF"/>
      </a:lt1>
      <a:dk2>
        <a:srgbClr val="413224"/>
      </a:dk2>
      <a:lt2>
        <a:srgbClr val="E2E5E8"/>
      </a:lt2>
      <a:accent1>
        <a:srgbClr val="BA9B7F"/>
      </a:accent1>
      <a:accent2>
        <a:srgbClr val="C59694"/>
      </a:accent2>
      <a:accent3>
        <a:srgbClr val="A6A27E"/>
      </a:accent3>
      <a:accent4>
        <a:srgbClr val="76AE97"/>
      </a:accent4>
      <a:accent5>
        <a:srgbClr val="80A9A9"/>
      </a:accent5>
      <a:accent6>
        <a:srgbClr val="7FA1BA"/>
      </a:accent6>
      <a:hlink>
        <a:srgbClr val="5E85A8"/>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3568</TotalTime>
  <Words>1291</Words>
  <Application>Microsoft Macintosh PowerPoint</Application>
  <PresentationFormat>Widescreen</PresentationFormat>
  <Paragraphs>182</Paragraphs>
  <Slides>23</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7" baseType="lpstr">
      <vt:lpstr>Arial</vt:lpstr>
      <vt:lpstr>Calibri</vt:lpstr>
      <vt:lpstr>Calisto MT</vt:lpstr>
      <vt:lpstr>Cambria</vt:lpstr>
      <vt:lpstr>Cambria Math</vt:lpstr>
      <vt:lpstr>Comic Sans MS</vt:lpstr>
      <vt:lpstr>Noto Sans Symbols</vt:lpstr>
      <vt:lpstr>Symbol</vt:lpstr>
      <vt:lpstr>Times</vt:lpstr>
      <vt:lpstr>Times New Roman</vt:lpstr>
      <vt:lpstr>Univers Condensed</vt:lpstr>
      <vt:lpstr>Wingdings</vt:lpstr>
      <vt:lpstr>ChronicleVTI</vt:lpstr>
      <vt:lpstr>Equation</vt:lpstr>
      <vt:lpstr>Studying Niobium Crystals used to build Superconducting Qubits using LT-STM in UHV</vt:lpstr>
      <vt:lpstr>Overview</vt:lpstr>
      <vt:lpstr>Quantum Computation</vt:lpstr>
      <vt:lpstr>What are SuperConducting Qubits</vt:lpstr>
      <vt:lpstr>Superconductors</vt:lpstr>
      <vt:lpstr>Superconducting Qubit</vt:lpstr>
      <vt:lpstr>Measuring Qubits</vt:lpstr>
      <vt:lpstr>PowerPoint Presentation</vt:lpstr>
      <vt:lpstr>Limitations of Niobium</vt:lpstr>
      <vt:lpstr>PowerPoint Presentation</vt:lpstr>
      <vt:lpstr>PowerPoint Presentation</vt:lpstr>
      <vt:lpstr>LT- STm Low Temperature Scanning Tunneling Microscope</vt:lpstr>
      <vt:lpstr>PowerPoint Presentation</vt:lpstr>
      <vt:lpstr>PowerPoint Presentation</vt:lpstr>
      <vt:lpstr>Experimental Setup</vt:lpstr>
      <vt:lpstr>Ultra High Vacuum</vt:lpstr>
      <vt:lpstr>PowerPoint Presentation</vt:lpstr>
      <vt:lpstr>Annealing</vt:lpstr>
      <vt:lpstr>PowerPoint Presentation</vt:lpstr>
      <vt:lpstr>PowerPoint Presentation</vt:lpstr>
      <vt:lpstr>Magnetic Field Dependance </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Nandi, Tannishtha</dc:creator>
  <cp:lastModifiedBy>Nandi, Tannishtha</cp:lastModifiedBy>
  <cp:revision>4</cp:revision>
  <dcterms:created xsi:type="dcterms:W3CDTF">2024-11-18T19:30:04Z</dcterms:created>
  <dcterms:modified xsi:type="dcterms:W3CDTF">2024-11-21T06:58:31Z</dcterms:modified>
</cp:coreProperties>
</file>